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48" r:id="rId2"/>
  </p:sldMasterIdLst>
  <p:notesMasterIdLst>
    <p:notesMasterId r:id="rId21"/>
  </p:notesMasterIdLst>
  <p:sldIdLst>
    <p:sldId id="2147376524" r:id="rId3"/>
    <p:sldId id="2147376518" r:id="rId4"/>
    <p:sldId id="2147376519" r:id="rId5"/>
    <p:sldId id="2147376520" r:id="rId6"/>
    <p:sldId id="2147376521" r:id="rId7"/>
    <p:sldId id="2147376522" r:id="rId8"/>
    <p:sldId id="2147376507" r:id="rId9"/>
    <p:sldId id="2147376506" r:id="rId10"/>
    <p:sldId id="2147376508" r:id="rId11"/>
    <p:sldId id="2147376523" r:id="rId12"/>
    <p:sldId id="2147376510" r:id="rId13"/>
    <p:sldId id="2147376511" r:id="rId14"/>
    <p:sldId id="2147376512" r:id="rId15"/>
    <p:sldId id="2147376513" r:id="rId16"/>
    <p:sldId id="2147376514" r:id="rId17"/>
    <p:sldId id="2147376515" r:id="rId18"/>
    <p:sldId id="2147376516" r:id="rId19"/>
    <p:sldId id="214737651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85E0E-6E5E-45CA-80C6-C61D703C5B42}" v="1590" dt="2026-05-21T12:17:49.324"/>
    <p1510:client id="{9ECEE1AD-C743-AB3A-65BB-1FC933346912}" v="291" dt="2026-05-20T22:26:15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1"/>
  <c:style val="2"/>
  <c:chart>
    <c:title>
      <c:tx>
        <c:rich>
          <a:bodyPr rot="0" spcFirstLastPara="1" vertOverflow="ellipsis" wrap="square" anchor="ctr" anchorCtr="1"/>
          <a:lstStyle/>
          <a:p>
            <a:pPr algn="l">
              <a:defRPr sz="1100" b="1">
                <a:solidFill>
                  <a:srgbClr val="1A3A6B"/>
                </a:solidFill>
                <a:latin typeface="Calibri"/>
              </a:defRPr>
            </a:pPr>
            <a:r>
              <a:rPr lang="pt-BR" sz="1100" b="1">
                <a:solidFill>
                  <a:srgbClr val="1A3A6B"/>
                </a:solidFill>
                <a:latin typeface="Calibri"/>
              </a:rPr>
              <a:t>Chamados em maio — top 10 plataformas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6953334877257987"/>
          <c:y val="0.15476851851851853"/>
          <c:w val="0.55987841593330234"/>
          <c:h val="0.79430555555555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Chamados</c:v>
                </c:pt>
              </c:strCache>
            </c:strRef>
          </c:tx>
          <c:spPr>
            <a:solidFill>
              <a:srgbClr val="2E78B5"/>
            </a:solidFill>
            <a:ln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rgbClr val="333333"/>
                    </a:solidFill>
                    <a:latin typeface="Calibri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Planilha1!$A$2:$A$11</c:f>
              <c:strCache>
                <c:ptCount val="10"/>
                <c:pt idx="0">
                  <c:v>Redação Paulista</c:v>
                </c:pt>
                <c:pt idx="1">
                  <c:v>Portal Dados Abertos</c:v>
                </c:pt>
                <c:pt idx="2">
                  <c:v>Prova Paulista</c:v>
                </c:pt>
                <c:pt idx="3">
                  <c:v>Ações Formativas EFAPE</c:v>
                </c:pt>
                <c:pt idx="4">
                  <c:v>Plataformas Aprendizagem</c:v>
                </c:pt>
                <c:pt idx="5">
                  <c:v>Vestibular Provão Paulista</c:v>
                </c:pt>
                <c:pt idx="6">
                  <c:v>Pé de Meia</c:v>
                </c:pt>
                <c:pt idx="7">
                  <c:v>Colegiados</c:v>
                </c:pt>
                <c:pt idx="8">
                  <c:v>Multiplica SP</c:v>
                </c:pt>
                <c:pt idx="9">
                  <c:v>Sala do Futuro</c:v>
                </c:pt>
              </c:strCache>
            </c:strRef>
          </c:cat>
          <c:val>
            <c:numRef>
              <c:f>Planilha1!$B$2:$B$11</c:f>
              <c:numCache>
                <c:formatCode>General</c:formatCode>
                <c:ptCount val="10"/>
                <c:pt idx="0">
                  <c:v>428</c:v>
                </c:pt>
                <c:pt idx="1">
                  <c:v>536</c:v>
                </c:pt>
                <c:pt idx="2">
                  <c:v>540</c:v>
                </c:pt>
                <c:pt idx="3">
                  <c:v>565</c:v>
                </c:pt>
                <c:pt idx="4">
                  <c:v>584</c:v>
                </c:pt>
                <c:pt idx="5">
                  <c:v>752</c:v>
                </c:pt>
                <c:pt idx="6">
                  <c:v>932</c:v>
                </c:pt>
                <c:pt idx="7">
                  <c:v>1223</c:v>
                </c:pt>
                <c:pt idx="8">
                  <c:v>2268</c:v>
                </c:pt>
                <c:pt idx="9">
                  <c:v>2359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F6BB-413D-864F-CB5E869FA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"/>
        <c:axId val="2"/>
      </c:barChart>
      <c:catAx>
        <c:axId val="1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>
                <a:solidFill>
                  <a:srgbClr val="333333"/>
                </a:solidFill>
                <a:latin typeface="Calibri"/>
              </a:defRPr>
            </a:pPr>
            <a:endParaRPr lang="pt-BR"/>
          </a:p>
        </c:txPr>
        <c:crossAx val="2"/>
        <c:crosses val="autoZero"/>
        <c:auto val="1"/>
        <c:lblAlgn val="ctr"/>
        <c:lblOffset val="100"/>
        <c:noMultiLvlLbl val="1"/>
      </c:catAx>
      <c:valAx>
        <c:axId val="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1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E9F18-A101-46F9-A812-0C1D0963189B}" type="datetimeFigureOut">
              <a:rPr lang="pt-BR" smtClean="0"/>
              <a:t>21/05/2026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F319A-B32D-4D4C-9180-3C84790284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869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5906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ágina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xto, Carta&#10;&#10;Descrição gerada automaticamente">
            <a:extLst>
              <a:ext uri="{FF2B5EF4-FFF2-40B4-BE49-F238E27FC236}">
                <a16:creationId xmlns:a16="http://schemas.microsoft.com/office/drawing/2014/main" id="{B9954524-D0AB-600D-8DDE-7255330B8C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813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ágina de aber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Texto&#10;&#10;Descrição gerada automaticamente com confiança média">
            <a:extLst>
              <a:ext uri="{FF2B5EF4-FFF2-40B4-BE49-F238E27FC236}">
                <a16:creationId xmlns:a16="http://schemas.microsoft.com/office/drawing/2014/main" id="{DAB6D25A-613A-1941-1E2E-6A88312BB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27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5" r:id="rId7"/>
    <p:sldLayoutId id="2147483656" r:id="rId8"/>
    <p:sldLayoutId id="2147483666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012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8440C02-CC24-950E-CE1A-BBDADE18F740}"/>
              </a:ext>
            </a:extLst>
          </p:cNvPr>
          <p:cNvSpPr txBox="1"/>
          <p:nvPr/>
        </p:nvSpPr>
        <p:spPr>
          <a:xfrm>
            <a:off x="1831946" y="3930511"/>
            <a:ext cx="548010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sz="2800" b="1" dirty="0">
                <a:solidFill>
                  <a:srgbClr val="000000"/>
                </a:solidFill>
                <a:latin typeface="Calibri"/>
              </a:rPr>
              <a:t>GT de Tecnologia CONSED</a:t>
            </a:r>
          </a:p>
          <a:p>
            <a:pPr algn="ctr">
              <a:buNone/>
            </a:pPr>
            <a:r>
              <a:rPr lang="pt-BR" sz="1600" b="0" dirty="0">
                <a:solidFill>
                  <a:srgbClr val="6B7785"/>
                </a:solidFill>
                <a:latin typeface="Calibri"/>
              </a:rPr>
              <a:t>Panorama das iniciativas de IA, dados e tecnologia</a:t>
            </a:r>
          </a:p>
        </p:txBody>
      </p:sp>
      <p:sp>
        <p:nvSpPr>
          <p:cNvPr id="9000" name="AuthorSig"/>
          <p:cNvSpPr txBox="1"/>
          <p:nvPr/>
        </p:nvSpPr>
        <p:spPr>
          <a:xfrm>
            <a:off x="762000" y="4874827"/>
            <a:ext cx="7620000" cy="203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pt-BR" sz="1000" i="1" dirty="0">
                <a:solidFill>
                  <a:srgbClr val="595959"/>
                </a:solidFill>
                <a:latin typeface="Calibri"/>
              </a:rPr>
              <a:t>Apresentado por Mateus Romano – Gerente de Governança de TI</a:t>
            </a:r>
            <a:br>
              <a:rPr lang="pt-BR" sz="1000" i="1" dirty="0">
                <a:solidFill>
                  <a:srgbClr val="595959"/>
                </a:solidFill>
                <a:latin typeface="Calibri"/>
              </a:rPr>
            </a:br>
            <a:r>
              <a:rPr lang="pt-BR" sz="1000" i="1" dirty="0">
                <a:solidFill>
                  <a:srgbClr val="595959"/>
                </a:solidFill>
                <a:latin typeface="Calibri"/>
              </a:rPr>
              <a:t>   (11) 98988-3538  ·  linkedin.com/in/mateus-romano</a:t>
            </a:r>
          </a:p>
        </p:txBody>
      </p:sp>
    </p:spTree>
    <p:extLst>
      <p:ext uri="{BB962C8B-B14F-4D97-AF65-F5344CB8AC3E}">
        <p14:creationId xmlns:p14="http://schemas.microsoft.com/office/powerpoint/2010/main" val="1893454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56A1C-1F7E-C9FD-8BA9-3F0FCF71C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A31B10-8EF6-8BE4-3B69-DEE57809714A}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086FC2-FAB3-C039-77AC-981EB16DA5C1}"/>
              </a:ext>
            </a:extLst>
          </p:cNvPr>
          <p:cNvSpPr txBox="1"/>
          <p:nvPr/>
        </p:nvSpPr>
        <p:spPr>
          <a:xfrm>
            <a:off x="457200" y="137160"/>
            <a:ext cx="640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Calibri"/>
              </a:defRPr>
            </a:pPr>
            <a:r>
              <a:rPr lang="pt-BR"/>
              <a:t>Ecossistema Integrado SEDUC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D3CBC8D5-B62A-501C-5DC8-55918D982A79}"/>
              </a:ext>
            </a:extLst>
          </p:cNvPr>
          <p:cNvSpPr txBox="1"/>
          <p:nvPr/>
        </p:nvSpPr>
        <p:spPr>
          <a:xfrm>
            <a:off x="457200" y="779362"/>
            <a:ext cx="348044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333333"/>
                </a:solidFill>
                <a:latin typeface="Calibri"/>
              </a:defRPr>
            </a:pPr>
            <a:r>
              <a:rPr lang="pt-BR"/>
              <a:t>Quatro camadas conectadas sobre arquitetura multicloud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624B3B5-EC60-4D20-BA1F-0A33ED601C05}"/>
              </a:ext>
            </a:extLst>
          </p:cNvPr>
          <p:cNvSpPr/>
          <p:nvPr/>
        </p:nvSpPr>
        <p:spPr>
          <a:xfrm>
            <a:off x="304800" y="1270000"/>
            <a:ext cx="63500" cy="990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3CB5054-06A9-4E86-8427-26F84CD4EC7D}"/>
              </a:ext>
            </a:extLst>
          </p:cNvPr>
          <p:cNvSpPr/>
          <p:nvPr/>
        </p:nvSpPr>
        <p:spPr>
          <a:xfrm>
            <a:off x="368300" y="1270000"/>
            <a:ext cx="54229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41E1557-E155-4A6A-91E4-098660A98F08}"/>
              </a:ext>
            </a:extLst>
          </p:cNvPr>
          <p:cNvSpPr txBox="1"/>
          <p:nvPr/>
        </p:nvSpPr>
        <p:spPr>
          <a:xfrm>
            <a:off x="482600" y="1371600"/>
            <a:ext cx="3835400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2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CAMADA EDUCACIONAL · Sala do Futuro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CBAA81C-CA9F-424B-B218-E760B437F22B}"/>
              </a:ext>
            </a:extLst>
          </p:cNvPr>
          <p:cNvSpPr/>
          <p:nvPr/>
        </p:nvSpPr>
        <p:spPr>
          <a:xfrm>
            <a:off x="4394200" y="1371600"/>
            <a:ext cx="1219200" cy="228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51C65B5-C8EB-474D-8069-8B32429BAECC}"/>
              </a:ext>
            </a:extLst>
          </p:cNvPr>
          <p:cNvSpPr txBox="1"/>
          <p:nvPr/>
        </p:nvSpPr>
        <p:spPr>
          <a:xfrm>
            <a:off x="4394200" y="1371600"/>
            <a:ext cx="1219200" cy="228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Azure + AWS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187A8D0-5E75-4D4A-A119-304741772FA0}"/>
              </a:ext>
            </a:extLst>
          </p:cNvPr>
          <p:cNvSpPr txBox="1"/>
          <p:nvPr/>
        </p:nvSpPr>
        <p:spPr>
          <a:xfrm>
            <a:off x="482600" y="1651000"/>
            <a:ext cx="51308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Plataforma única para 4,5M+ usuários · IA assistida · Comunicação com a comunidade escolar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F17FB69F-0609-401E-9405-38552D6B0CFF}"/>
              </a:ext>
            </a:extLst>
          </p:cNvPr>
          <p:cNvSpPr/>
          <p:nvPr/>
        </p:nvSpPr>
        <p:spPr>
          <a:xfrm>
            <a:off x="304800" y="2336800"/>
            <a:ext cx="63500" cy="9906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E86286A7-A4E9-4505-A134-9D5D0575FC3A}"/>
              </a:ext>
            </a:extLst>
          </p:cNvPr>
          <p:cNvSpPr/>
          <p:nvPr/>
        </p:nvSpPr>
        <p:spPr>
          <a:xfrm>
            <a:off x="368300" y="2336800"/>
            <a:ext cx="54229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3322B725-FFC0-43CA-BCF9-C255DAE394AD}"/>
              </a:ext>
            </a:extLst>
          </p:cNvPr>
          <p:cNvSpPr txBox="1"/>
          <p:nvPr/>
        </p:nvSpPr>
        <p:spPr>
          <a:xfrm>
            <a:off x="482600" y="2438400"/>
            <a:ext cx="3835400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200" b="1">
                <a:solidFill>
                  <a:srgbClr val="6A4C93"/>
                </a:solidFill>
                <a:latin typeface="Calibri"/>
                <a:ea typeface="Calibri"/>
                <a:cs typeface="Calibri"/>
              </a:rPr>
              <a:t>CAMADA DE IA · Middleware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9D1A0E2-1A7A-41C8-B460-F3B4BFE200F0}"/>
              </a:ext>
            </a:extLst>
          </p:cNvPr>
          <p:cNvSpPr/>
          <p:nvPr/>
        </p:nvSpPr>
        <p:spPr>
          <a:xfrm>
            <a:off x="4394200" y="2438400"/>
            <a:ext cx="1219200" cy="2286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224BACA6-FAE7-49A0-B26A-67FC7703223F}"/>
              </a:ext>
            </a:extLst>
          </p:cNvPr>
          <p:cNvSpPr txBox="1"/>
          <p:nvPr/>
        </p:nvSpPr>
        <p:spPr>
          <a:xfrm>
            <a:off x="4394200" y="2438400"/>
            <a:ext cx="1219200" cy="228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Azure OpenAI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C0C08BD-5D37-4B82-9199-D995B5091257}"/>
              </a:ext>
            </a:extLst>
          </p:cNvPr>
          <p:cNvSpPr txBox="1"/>
          <p:nvPr/>
        </p:nvSpPr>
        <p:spPr>
          <a:xfrm>
            <a:off x="482600" y="2717800"/>
            <a:ext cx="51308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OpenAI/Azure orquestrando 11,5M redações e 23,7M tarefas +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Chatbots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e outros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microserviços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de IA · Microsserviços de inferência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0B8731A7-1BD8-4168-910B-BA7B950F3DD5}"/>
              </a:ext>
            </a:extLst>
          </p:cNvPr>
          <p:cNvSpPr/>
          <p:nvPr/>
        </p:nvSpPr>
        <p:spPr>
          <a:xfrm>
            <a:off x="304800" y="3403600"/>
            <a:ext cx="63500" cy="990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B8256CFF-401A-4268-9BCE-BBC2F13BB48E}"/>
              </a:ext>
            </a:extLst>
          </p:cNvPr>
          <p:cNvSpPr/>
          <p:nvPr/>
        </p:nvSpPr>
        <p:spPr>
          <a:xfrm>
            <a:off x="368300" y="3403600"/>
            <a:ext cx="54229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D8822CB-DED8-43EA-8B8E-5B23CC4A55BE}"/>
              </a:ext>
            </a:extLst>
          </p:cNvPr>
          <p:cNvSpPr txBox="1"/>
          <p:nvPr/>
        </p:nvSpPr>
        <p:spPr>
          <a:xfrm>
            <a:off x="482600" y="3505200"/>
            <a:ext cx="3835400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2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NÚCLEO SED · Sistema Backoffice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4956DA5-9355-4E1D-A7A9-4D109A4E3C60}"/>
              </a:ext>
            </a:extLst>
          </p:cNvPr>
          <p:cNvSpPr/>
          <p:nvPr/>
        </p:nvSpPr>
        <p:spPr>
          <a:xfrm>
            <a:off x="4394200" y="3505200"/>
            <a:ext cx="1219200" cy="228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ABA2CBE-58F3-4045-B708-4D05DC9F442D}"/>
              </a:ext>
            </a:extLst>
          </p:cNvPr>
          <p:cNvSpPr txBox="1"/>
          <p:nvPr/>
        </p:nvSpPr>
        <p:spPr>
          <a:xfrm>
            <a:off x="4394200" y="3505200"/>
            <a:ext cx="1219200" cy="228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Azure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830E7BF-0794-4B8B-B011-30BE2409D194}"/>
              </a:ext>
            </a:extLst>
          </p:cNvPr>
          <p:cNvSpPr txBox="1"/>
          <p:nvPr/>
        </p:nvSpPr>
        <p:spPr>
          <a:xfrm>
            <a:off x="482600" y="3784600"/>
            <a:ext cx="51308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320k servidores · 3,3M alunos · 5.080 escolas · 91 DEs · 50+ módulos administrativos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352535EB-4103-457A-8133-695C205E040B}"/>
              </a:ext>
            </a:extLst>
          </p:cNvPr>
          <p:cNvSpPr/>
          <p:nvPr/>
        </p:nvSpPr>
        <p:spPr>
          <a:xfrm>
            <a:off x="304800" y="4470400"/>
            <a:ext cx="63500" cy="9906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C22C1239-C8DC-43B5-92EB-E7F024289B0F}"/>
              </a:ext>
            </a:extLst>
          </p:cNvPr>
          <p:cNvSpPr/>
          <p:nvPr/>
        </p:nvSpPr>
        <p:spPr>
          <a:xfrm>
            <a:off x="368300" y="4470400"/>
            <a:ext cx="54229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6E890688-0EF9-49A9-90E9-9F2415B9A366}"/>
              </a:ext>
            </a:extLst>
          </p:cNvPr>
          <p:cNvSpPr txBox="1"/>
          <p:nvPr/>
        </p:nvSpPr>
        <p:spPr>
          <a:xfrm>
            <a:off x="482600" y="4572000"/>
            <a:ext cx="3835400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200" b="1">
                <a:solidFill>
                  <a:srgbClr val="2E7D32"/>
                </a:solidFill>
                <a:latin typeface="Calibri"/>
                <a:ea typeface="Calibri"/>
                <a:cs typeface="Calibri"/>
              </a:rPr>
              <a:t>CAMADA DE DADOS · Data Lake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E7337D24-3247-4CF7-80D3-81CC17DB66A0}"/>
              </a:ext>
            </a:extLst>
          </p:cNvPr>
          <p:cNvSpPr/>
          <p:nvPr/>
        </p:nvSpPr>
        <p:spPr>
          <a:xfrm>
            <a:off x="4394200" y="4572000"/>
            <a:ext cx="1219200" cy="2286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67A3B4FF-4C5E-483D-B8E9-F6ECA5C58844}"/>
              </a:ext>
            </a:extLst>
          </p:cNvPr>
          <p:cNvSpPr txBox="1"/>
          <p:nvPr/>
        </p:nvSpPr>
        <p:spPr>
          <a:xfrm>
            <a:off x="4394200" y="4572000"/>
            <a:ext cx="1219200" cy="228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Databricks + Fabric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373DC0E-A8DE-4C64-B67F-D84BB522F459}"/>
              </a:ext>
            </a:extLst>
          </p:cNvPr>
          <p:cNvSpPr txBox="1"/>
          <p:nvPr/>
        </p:nvSpPr>
        <p:spPr>
          <a:xfrm>
            <a:off x="482600" y="4851400"/>
            <a:ext cx="51308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500 TB+ · 1.000+ tabelas · 8 plataformas · 7 workspaces Unity Catalog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6A6B930B-7FCF-49CB-BE7A-567F1FD3D8EF}"/>
              </a:ext>
            </a:extLst>
          </p:cNvPr>
          <p:cNvSpPr/>
          <p:nvPr/>
        </p:nvSpPr>
        <p:spPr>
          <a:xfrm>
            <a:off x="5994400" y="1270000"/>
            <a:ext cx="2844800" cy="1143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0000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53909115-8017-4451-9C0A-1C440E30BF30}"/>
              </a:ext>
            </a:extLst>
          </p:cNvPr>
          <p:cNvSpPr/>
          <p:nvPr/>
        </p:nvSpPr>
        <p:spPr>
          <a:xfrm>
            <a:off x="5994400" y="1270000"/>
            <a:ext cx="2844800" cy="2794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53711E37-E814-46C2-9C7E-0254E93987A1}"/>
              </a:ext>
            </a:extLst>
          </p:cNvPr>
          <p:cNvSpPr txBox="1"/>
          <p:nvPr/>
        </p:nvSpPr>
        <p:spPr>
          <a:xfrm>
            <a:off x="5994400" y="1270000"/>
            <a:ext cx="28448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ARQUITETURA MULTICLOUD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72F194BB-71EC-46AA-AE47-ADD7B785F231}"/>
              </a:ext>
            </a:extLst>
          </p:cNvPr>
          <p:cNvSpPr txBox="1"/>
          <p:nvPr/>
        </p:nvSpPr>
        <p:spPr>
          <a:xfrm>
            <a:off x="6096000" y="1600200"/>
            <a:ext cx="2641600" cy="762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Azure  ·  núcleo institucional
AWS  ·  Sala do Futuro
GCP  ·  Maps &amp; geolocalização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66C61703-7E30-4240-8AA0-284D1CF3F493}"/>
              </a:ext>
            </a:extLst>
          </p:cNvPr>
          <p:cNvSpPr/>
          <p:nvPr/>
        </p:nvSpPr>
        <p:spPr>
          <a:xfrm>
            <a:off x="5994400" y="2540000"/>
            <a:ext cx="2844800" cy="2921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0000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A5567756-5D8D-43B0-8D43-CD97006E4FB2}"/>
              </a:ext>
            </a:extLst>
          </p:cNvPr>
          <p:cNvSpPr/>
          <p:nvPr/>
        </p:nvSpPr>
        <p:spPr>
          <a:xfrm>
            <a:off x="5994400" y="2540000"/>
            <a:ext cx="2844800" cy="2794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4C9275E6-59B1-4CD0-BA7A-00CAEB5BCB47}"/>
              </a:ext>
            </a:extLst>
          </p:cNvPr>
          <p:cNvSpPr txBox="1"/>
          <p:nvPr/>
        </p:nvSpPr>
        <p:spPr>
          <a:xfrm>
            <a:off x="5994400" y="2540000"/>
            <a:ext cx="28448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PILARES DE EVOLUÇÃO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C8341006-F885-4A46-ADEC-BEABBCA65D30}"/>
              </a:ext>
            </a:extLst>
          </p:cNvPr>
          <p:cNvSpPr/>
          <p:nvPr/>
        </p:nvSpPr>
        <p:spPr>
          <a:xfrm>
            <a:off x="6096000" y="2921000"/>
            <a:ext cx="50800" cy="7874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9C9A7523-A52C-49DE-A37D-E6D087602CDA}"/>
              </a:ext>
            </a:extLst>
          </p:cNvPr>
          <p:cNvSpPr txBox="1"/>
          <p:nvPr/>
        </p:nvSpPr>
        <p:spPr>
          <a:xfrm>
            <a:off x="6223000" y="2971800"/>
            <a:ext cx="2540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50" b="1">
                <a:solidFill>
                  <a:srgbClr val="E87722"/>
                </a:solidFill>
                <a:latin typeface="Calibri"/>
                <a:ea typeface="Calibri"/>
                <a:cs typeface="Calibri"/>
              </a:rPr>
              <a:t>Fundação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7410CA2E-1616-4FC6-8E03-CF928B4646C7}"/>
              </a:ext>
            </a:extLst>
          </p:cNvPr>
          <p:cNvSpPr txBox="1"/>
          <p:nvPr/>
        </p:nvSpPr>
        <p:spPr>
          <a:xfrm>
            <a:off x="6223000" y="3200400"/>
            <a:ext cx="25400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Gestão · Observabilidade
Segurança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72E20CFB-467F-429F-9016-8A5E02F9D8F9}"/>
              </a:ext>
            </a:extLst>
          </p:cNvPr>
          <p:cNvSpPr/>
          <p:nvPr/>
        </p:nvSpPr>
        <p:spPr>
          <a:xfrm>
            <a:off x="6096000" y="3759200"/>
            <a:ext cx="50800" cy="7874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E2AC1AC6-65E9-454F-80FE-FABAB89B5364}"/>
              </a:ext>
            </a:extLst>
          </p:cNvPr>
          <p:cNvSpPr txBox="1"/>
          <p:nvPr/>
        </p:nvSpPr>
        <p:spPr>
          <a:xfrm>
            <a:off x="6223000" y="3810000"/>
            <a:ext cx="2540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Evolução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D60C623F-9F31-47E2-9253-425B4B28278C}"/>
              </a:ext>
            </a:extLst>
          </p:cNvPr>
          <p:cNvSpPr txBox="1"/>
          <p:nvPr/>
        </p:nvSpPr>
        <p:spPr>
          <a:xfrm>
            <a:off x="6223000" y="4038600"/>
            <a:ext cx="25400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Dados · IA · DevSecOps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44E4F63A-FA2D-4F2B-A0E9-73D06EEE2015}"/>
              </a:ext>
            </a:extLst>
          </p:cNvPr>
          <p:cNvSpPr/>
          <p:nvPr/>
        </p:nvSpPr>
        <p:spPr>
          <a:xfrm>
            <a:off x="6096000" y="4597400"/>
            <a:ext cx="50800" cy="7874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8774DA5A-6BB2-4B97-A51A-30FC8EBB8CC7}"/>
              </a:ext>
            </a:extLst>
          </p:cNvPr>
          <p:cNvSpPr txBox="1"/>
          <p:nvPr/>
        </p:nvSpPr>
        <p:spPr>
          <a:xfrm>
            <a:off x="6223000" y="4648200"/>
            <a:ext cx="2540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50" b="1">
                <a:solidFill>
                  <a:srgbClr val="6A4C93"/>
                </a:solidFill>
                <a:latin typeface="Calibri"/>
                <a:ea typeface="Calibri"/>
                <a:cs typeface="Calibri"/>
              </a:rPr>
              <a:t>Transformação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D685BAED-A48D-43BA-A0EF-2ED72B5C91E2}"/>
              </a:ext>
            </a:extLst>
          </p:cNvPr>
          <p:cNvSpPr txBox="1"/>
          <p:nvPr/>
        </p:nvSpPr>
        <p:spPr>
          <a:xfrm>
            <a:off x="6223000" y="4876800"/>
            <a:ext cx="25400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Apps modernas · Smart Units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96206BB8-AB77-48F6-8F21-058D3DD2D05D}"/>
              </a:ext>
            </a:extLst>
          </p:cNvPr>
          <p:cNvSpPr/>
          <p:nvPr/>
        </p:nvSpPr>
        <p:spPr>
          <a:xfrm>
            <a:off x="304800" y="5613400"/>
            <a:ext cx="8534400" cy="6350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EEEF6E0B-5F7B-43FD-AB72-75E0A8717531}"/>
              </a:ext>
            </a:extLst>
          </p:cNvPr>
          <p:cNvSpPr txBox="1"/>
          <p:nvPr/>
        </p:nvSpPr>
        <p:spPr>
          <a:xfrm>
            <a:off x="457200" y="5689600"/>
            <a:ext cx="2540000" cy="177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9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FLUXO DE INTEGRAÇÃO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CE531CBB-27F3-4E61-A860-96A85F225601}"/>
              </a:ext>
            </a:extLst>
          </p:cNvPr>
          <p:cNvSpPr txBox="1"/>
          <p:nvPr/>
        </p:nvSpPr>
        <p:spPr>
          <a:xfrm>
            <a:off x="457200" y="5892800"/>
            <a:ext cx="82296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t-BR" sz="10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SED  →  Data Lake  →  Modelos de IA  →  Sala do Futuro  ·  dados sincronizados em quase-tempo-real entre todas as camadas</a:t>
            </a:r>
          </a:p>
        </p:txBody>
      </p:sp>
      <p:sp>
        <p:nvSpPr>
          <p:cNvPr id="50" name="Rect">
            <a:extLst>
              <a:ext uri="{FF2B5EF4-FFF2-40B4-BE49-F238E27FC236}">
                <a16:creationId xmlns:a16="http://schemas.microsoft.com/office/drawing/2014/main" id="{96BC4C4F-273C-E705-235F-D2034212F843}"/>
              </a:ext>
            </a:extLst>
          </p:cNvPr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1" name="TB">
            <a:extLst>
              <a:ext uri="{FF2B5EF4-FFF2-40B4-BE49-F238E27FC236}">
                <a16:creationId xmlns:a16="http://schemas.microsoft.com/office/drawing/2014/main" id="{16157125-111F-8B59-364C-99B030CFC896}"/>
              </a:ext>
            </a:extLst>
          </p:cNvPr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348308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">
            <a:extLst>
              <a:ext uri="{FF2B5EF4-FFF2-40B4-BE49-F238E27FC236}">
                <a16:creationId xmlns:a16="http://schemas.microsoft.com/office/drawing/2014/main" id="{C757C175-0E2A-72E1-0E42-37554C92E0CD}"/>
              </a:ext>
            </a:extLst>
          </p:cNvPr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" name="Text 0"/>
          <p:cNvSpPr/>
          <p:nvPr/>
        </p:nvSpPr>
        <p:spPr>
          <a:xfrm>
            <a:off x="80010" y="129614"/>
            <a:ext cx="84353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</a:t>
            </a:r>
            <a:r>
              <a:rPr lang="en-US" sz="2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</a:t>
            </a:r>
            <a:r>
              <a:rPr lang="en-US" sz="2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equipamentos</a:t>
            </a:r>
            <a:r>
              <a:rPr lang="en-US" sz="2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 </a:t>
            </a:r>
            <a:r>
              <a:rPr lang="en-US" sz="2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conectam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560070" y="1021154"/>
            <a:ext cx="2057400" cy="685800"/>
          </a:xfrm>
          <a:prstGeom prst="roundRect">
            <a:avLst>
              <a:gd name="adj" fmla="val 8000"/>
            </a:avLst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5" name="Text 3"/>
          <p:cNvSpPr/>
          <p:nvPr/>
        </p:nvSpPr>
        <p:spPr>
          <a:xfrm>
            <a:off x="628650" y="1089734"/>
            <a:ext cx="192024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15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WAN1 — INTRAGOV</a:t>
            </a:r>
            <a:endParaRPr lang="en-US" sz="1100"/>
          </a:p>
        </p:txBody>
      </p:sp>
      <p:sp>
        <p:nvSpPr>
          <p:cNvPr id="6" name="Text 4"/>
          <p:cNvSpPr/>
          <p:nvPr/>
        </p:nvSpPr>
        <p:spPr>
          <a:xfrm>
            <a:off x="628650" y="1295474"/>
            <a:ext cx="192024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principal</a:t>
            </a:r>
            <a:endParaRPr lang="en-US" sz="1000"/>
          </a:p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/ 300 Mbps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3543300" y="1021154"/>
            <a:ext cx="2057400" cy="685800"/>
          </a:xfrm>
          <a:prstGeom prst="roundRect">
            <a:avLst>
              <a:gd name="adj" fmla="val 8000"/>
            </a:avLst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8" name="Text 6"/>
          <p:cNvSpPr/>
          <p:nvPr/>
        </p:nvSpPr>
        <p:spPr>
          <a:xfrm>
            <a:off x="3611880" y="1089734"/>
            <a:ext cx="192024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WAN2 — FIBRA COMERCIAL (PIEC)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11880" y="1295474"/>
            <a:ext cx="192024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Redundância</a:t>
            </a:r>
            <a:endParaRPr lang="en-US" sz="1000"/>
          </a:p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 Mbps a 1 Gbps</a:t>
            </a:r>
            <a:endParaRPr lang="en-US" sz="1000"/>
          </a:p>
        </p:txBody>
      </p:sp>
      <p:sp>
        <p:nvSpPr>
          <p:cNvPr id="10" name="Shape 8"/>
          <p:cNvSpPr/>
          <p:nvPr/>
        </p:nvSpPr>
        <p:spPr>
          <a:xfrm>
            <a:off x="6526530" y="1021154"/>
            <a:ext cx="2057400" cy="685800"/>
          </a:xfrm>
          <a:prstGeom prst="roundRect">
            <a:avLst>
              <a:gd name="adj" fmla="val 8000"/>
            </a:avLst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11" name="Text 9"/>
          <p:cNvSpPr/>
          <p:nvPr/>
        </p:nvSpPr>
        <p:spPr>
          <a:xfrm>
            <a:off x="6595110" y="1089734"/>
            <a:ext cx="192024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15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STARLINK</a:t>
            </a:r>
            <a:endParaRPr lang="en-US" sz="1100"/>
          </a:p>
        </p:txBody>
      </p:sp>
      <p:sp>
        <p:nvSpPr>
          <p:cNvPr id="12" name="Text 10"/>
          <p:cNvSpPr/>
          <p:nvPr/>
        </p:nvSpPr>
        <p:spPr>
          <a:xfrm>
            <a:off x="6595110" y="1295474"/>
            <a:ext cx="192024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Satélite</a:t>
            </a:r>
            <a:endParaRPr lang="en-US" sz="1000"/>
          </a:p>
          <a:p>
            <a:pPr algn="ctr"/>
            <a:r>
              <a:rPr lang="en-US" sz="1000">
                <a:solidFill>
                  <a:srgbClr val="CF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 remotas</a:t>
            </a:r>
            <a:endParaRPr lang="en-US" sz="1000"/>
          </a:p>
        </p:txBody>
      </p:sp>
      <p:sp>
        <p:nvSpPr>
          <p:cNvPr id="13" name="Shape 11"/>
          <p:cNvSpPr/>
          <p:nvPr/>
        </p:nvSpPr>
        <p:spPr>
          <a:xfrm>
            <a:off x="1588770" y="1706954"/>
            <a:ext cx="2846070" cy="41148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14" name="Shape 12"/>
          <p:cNvSpPr/>
          <p:nvPr/>
        </p:nvSpPr>
        <p:spPr>
          <a:xfrm>
            <a:off x="4572000" y="1706954"/>
            <a:ext cx="0" cy="41148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15" name="Shape 13"/>
          <p:cNvSpPr/>
          <p:nvPr/>
        </p:nvSpPr>
        <p:spPr>
          <a:xfrm flipH="1">
            <a:off x="4674870" y="1706954"/>
            <a:ext cx="2880360" cy="41148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16" name="Shape 14"/>
          <p:cNvSpPr/>
          <p:nvPr/>
        </p:nvSpPr>
        <p:spPr>
          <a:xfrm>
            <a:off x="3200400" y="2187014"/>
            <a:ext cx="2743200" cy="582930"/>
          </a:xfrm>
          <a:prstGeom prst="roundRect">
            <a:avLst>
              <a:gd name="adj" fmla="val 9412"/>
            </a:avLst>
          </a:prstGeom>
          <a:solidFill>
            <a:srgbClr val="5F5E5A"/>
          </a:solidFill>
          <a:ln w="12700">
            <a:solidFill>
              <a:srgbClr val="5F5E5A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17" name="Text 15"/>
          <p:cNvSpPr/>
          <p:nvPr/>
        </p:nvSpPr>
        <p:spPr>
          <a:xfrm>
            <a:off x="3234690" y="2255594"/>
            <a:ext cx="267462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34690" y="2461334"/>
            <a:ext cx="2674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Filtra, </a:t>
            </a:r>
            <a:r>
              <a:rPr lang="en-US" sz="1000" dirty="0" err="1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checa</a:t>
            </a:r>
            <a:r>
              <a:rPr lang="en-US" sz="1000" dirty="0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000" dirty="0" err="1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</a:t>
            </a:r>
            <a:r>
              <a:rPr lang="en-US" sz="1000" dirty="0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000" dirty="0" err="1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qualidade</a:t>
            </a:r>
            <a:r>
              <a:rPr lang="en-US" sz="1000" dirty="0">
                <a:solidFill>
                  <a:srgbClr val="D3D1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dos links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0" y="2769944"/>
            <a:ext cx="0" cy="24003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20" name="Shape 18"/>
          <p:cNvSpPr/>
          <p:nvPr/>
        </p:nvSpPr>
        <p:spPr>
          <a:xfrm>
            <a:off x="3200400" y="3078554"/>
            <a:ext cx="2743200" cy="582930"/>
          </a:xfrm>
          <a:prstGeom prst="roundRect">
            <a:avLst>
              <a:gd name="adj" fmla="val 9412"/>
            </a:avLst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21" name="Text 19"/>
          <p:cNvSpPr/>
          <p:nvPr/>
        </p:nvSpPr>
        <p:spPr>
          <a:xfrm>
            <a:off x="3234690" y="3147134"/>
            <a:ext cx="267462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15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CORE</a:t>
            </a:r>
            <a:endParaRPr lang="en-US" sz="1100"/>
          </a:p>
        </p:txBody>
      </p:sp>
      <p:sp>
        <p:nvSpPr>
          <p:cNvPr id="22" name="Text 20"/>
          <p:cNvSpPr/>
          <p:nvPr/>
        </p:nvSpPr>
        <p:spPr>
          <a:xfrm>
            <a:off x="3234690" y="3352874"/>
            <a:ext cx="2674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FAE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 central da rede interna da </a:t>
            </a:r>
            <a:r>
              <a:rPr lang="en-US" sz="1000" dirty="0" err="1">
                <a:solidFill>
                  <a:srgbClr val="FAE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 flipH="1">
            <a:off x="1397000" y="3657600"/>
            <a:ext cx="3175000" cy="3429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24" name="Shape 22"/>
          <p:cNvSpPr/>
          <p:nvPr/>
        </p:nvSpPr>
        <p:spPr>
          <a:xfrm>
            <a:off x="4572000" y="3657600"/>
            <a:ext cx="12700" cy="3429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25" name="Shape 23"/>
          <p:cNvSpPr/>
          <p:nvPr/>
        </p:nvSpPr>
        <p:spPr>
          <a:xfrm>
            <a:off x="4572000" y="3657600"/>
            <a:ext cx="3175000" cy="3429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26" name="Shape 24"/>
          <p:cNvSpPr/>
          <p:nvPr/>
        </p:nvSpPr>
        <p:spPr>
          <a:xfrm>
            <a:off x="444500" y="4000500"/>
            <a:ext cx="1905000" cy="711200"/>
          </a:xfrm>
          <a:prstGeom prst="roundRect">
            <a:avLst>
              <a:gd name="adj" fmla="val 10667"/>
            </a:avLst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27" name="Text 25"/>
          <p:cNvSpPr/>
          <p:nvPr/>
        </p:nvSpPr>
        <p:spPr>
          <a:xfrm>
            <a:off x="495300" y="4051300"/>
            <a:ext cx="1803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75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SLAVE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19500" y="4000500"/>
            <a:ext cx="1905000" cy="711200"/>
          </a:xfrm>
          <a:prstGeom prst="roundRect">
            <a:avLst>
              <a:gd name="adj" fmla="val 10667"/>
            </a:avLst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30" name="Text 28"/>
          <p:cNvSpPr/>
          <p:nvPr/>
        </p:nvSpPr>
        <p:spPr>
          <a:xfrm>
            <a:off x="3670300" y="4051300"/>
            <a:ext cx="1803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1100" b="1" kern="0" spc="75" dirty="0">
                <a:solidFill>
                  <a:schemeClr val="bg1"/>
                </a:solidFill>
                <a:latin typeface="Calibri"/>
              </a:rPr>
              <a:t>SWITCH SLAVE</a:t>
            </a:r>
          </a:p>
        </p:txBody>
      </p:sp>
      <p:sp>
        <p:nvSpPr>
          <p:cNvPr id="32" name="Shape 30"/>
          <p:cNvSpPr/>
          <p:nvPr/>
        </p:nvSpPr>
        <p:spPr>
          <a:xfrm>
            <a:off x="6794500" y="4000500"/>
            <a:ext cx="1905000" cy="711200"/>
          </a:xfrm>
          <a:prstGeom prst="roundRect">
            <a:avLst>
              <a:gd name="adj" fmla="val 10667"/>
            </a:avLst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pt-BR" sz="1350"/>
          </a:p>
        </p:txBody>
      </p:sp>
      <p:sp>
        <p:nvSpPr>
          <p:cNvPr id="33" name="Text 31"/>
          <p:cNvSpPr/>
          <p:nvPr/>
        </p:nvSpPr>
        <p:spPr>
          <a:xfrm>
            <a:off x="6845300" y="4051300"/>
            <a:ext cx="1803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kern="0" spc="75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SLAVE</a:t>
            </a:r>
            <a:endParaRPr lang="en-US" sz="1100" dirty="0"/>
          </a:p>
        </p:txBody>
      </p:sp>
      <p:sp>
        <p:nvSpPr>
          <p:cNvPr id="49" name="Shape 21">
            <a:extLst>
              <a:ext uri="{FF2B5EF4-FFF2-40B4-BE49-F238E27FC236}">
                <a16:creationId xmlns:a16="http://schemas.microsoft.com/office/drawing/2014/main" id="{7AF39E83-9745-549F-6B97-FA048A4A69CA}"/>
              </a:ext>
            </a:extLst>
          </p:cNvPr>
          <p:cNvSpPr/>
          <p:nvPr/>
        </p:nvSpPr>
        <p:spPr>
          <a:xfrm flipH="1">
            <a:off x="3251200" y="4711700"/>
            <a:ext cx="1320800" cy="9398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50" name="Shape 21">
            <a:extLst>
              <a:ext uri="{FF2B5EF4-FFF2-40B4-BE49-F238E27FC236}">
                <a16:creationId xmlns:a16="http://schemas.microsoft.com/office/drawing/2014/main" id="{BF49D4EE-B030-3769-6437-89C8F991CF54}"/>
              </a:ext>
            </a:extLst>
          </p:cNvPr>
          <p:cNvSpPr/>
          <p:nvPr/>
        </p:nvSpPr>
        <p:spPr>
          <a:xfrm>
            <a:off x="4572000" y="4711700"/>
            <a:ext cx="12700" cy="9398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51" name="Shape 21">
            <a:extLst>
              <a:ext uri="{FF2B5EF4-FFF2-40B4-BE49-F238E27FC236}">
                <a16:creationId xmlns:a16="http://schemas.microsoft.com/office/drawing/2014/main" id="{AAD42F2B-F470-691E-9AAF-3B0D960FF91B}"/>
              </a:ext>
            </a:extLst>
          </p:cNvPr>
          <p:cNvSpPr/>
          <p:nvPr/>
        </p:nvSpPr>
        <p:spPr>
          <a:xfrm>
            <a:off x="4572000" y="4711700"/>
            <a:ext cx="1320800" cy="939800"/>
          </a:xfrm>
          <a:prstGeom prst="line">
            <a:avLst/>
          </a:prstGeom>
          <a:noFill/>
          <a:ln w="19050">
            <a:solidFill>
              <a:srgbClr val="5F6B7A"/>
            </a:solidFill>
            <a:prstDash val="solid"/>
            <a:tailEnd type="triangle"/>
          </a:ln>
        </p:spPr>
        <p:txBody>
          <a:bodyPr/>
          <a:lstStyle/>
          <a:p>
            <a:endParaRPr lang="pt-BR" sz="1350"/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7975EE9B-6507-4FE8-D659-C10FFA9C37FA}"/>
              </a:ext>
            </a:extLst>
          </p:cNvPr>
          <p:cNvSpPr>
            <a:spLocks noChangeAspect="1"/>
          </p:cNvSpPr>
          <p:nvPr/>
        </p:nvSpPr>
        <p:spPr>
          <a:xfrm>
            <a:off x="4032250" y="5651500"/>
            <a:ext cx="1079500" cy="9017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DESKTOPS ADM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26EC355B-FF1D-3A6A-931A-B4CB39958AA4}"/>
              </a:ext>
            </a:extLst>
          </p:cNvPr>
          <p:cNvSpPr>
            <a:spLocks noChangeAspect="1"/>
          </p:cNvSpPr>
          <p:nvPr/>
        </p:nvSpPr>
        <p:spPr>
          <a:xfrm>
            <a:off x="2711450" y="5651500"/>
            <a:ext cx="1079500" cy="9017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pt-BR" sz="1000" b="1" i="1" dirty="0">
                <a:solidFill>
                  <a:schemeClr val="bg1"/>
                </a:solidFill>
                <a:latin typeface="Calibri"/>
              </a:rPr>
              <a:t>ACCESS POINTS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B48ABD2F-2363-5AF7-68F3-2BE7F2E8D116}"/>
              </a:ext>
            </a:extLst>
          </p:cNvPr>
          <p:cNvSpPr>
            <a:spLocks noChangeAspect="1"/>
          </p:cNvSpPr>
          <p:nvPr/>
        </p:nvSpPr>
        <p:spPr>
          <a:xfrm>
            <a:off x="5353050" y="5651500"/>
            <a:ext cx="1079500" cy="9017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DESKTOPS PED</a:t>
            </a:r>
          </a:p>
        </p:txBody>
      </p:sp>
      <p:sp>
        <p:nvSpPr>
          <p:cNvPr id="28" name="Rect">
            <a:extLst>
              <a:ext uri="{FF2B5EF4-FFF2-40B4-BE49-F238E27FC236}">
                <a16:creationId xmlns:a16="http://schemas.microsoft.com/office/drawing/2014/main" id="{2AEF7777-707C-6383-D5F9-7425F5A0DF51}"/>
              </a:ext>
            </a:extLst>
          </p:cNvPr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31" name="TB">
            <a:extLst>
              <a:ext uri="{FF2B5EF4-FFF2-40B4-BE49-F238E27FC236}">
                <a16:creationId xmlns:a16="http://schemas.microsoft.com/office/drawing/2014/main" id="{4E4F1A10-74DB-D53B-6C11-9FE6DD689EE8}"/>
              </a:ext>
            </a:extLst>
          </p:cNvPr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3522839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01" name="TB"/>
          <p:cNvSpPr txBox="1"/>
          <p:nvPr/>
        </p:nvSpPr>
        <p:spPr>
          <a:xfrm>
            <a:off x="228600" y="152400"/>
            <a:ext cx="6858000" cy="406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2000" b="1" i="0" dirty="0">
                <a:solidFill>
                  <a:srgbClr val="FFFFFF"/>
                </a:solidFill>
                <a:latin typeface="Calibri"/>
              </a:rPr>
              <a:t>Panorama de Equipamentos de Conectividade</a:t>
            </a:r>
          </a:p>
        </p:txBody>
      </p:sp>
      <p:sp>
        <p:nvSpPr>
          <p:cNvPr id="902" name="Rect"/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03" name="TB"/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904" name="TB"/>
          <p:cNvSpPr txBox="1"/>
          <p:nvPr/>
        </p:nvSpPr>
        <p:spPr>
          <a:xfrm>
            <a:off x="228600" y="787400"/>
            <a:ext cx="8686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6B7785"/>
                </a:solidFill>
                <a:latin typeface="Calibri"/>
              </a:rPr>
              <a:t>Quantidades totais e médias por escola na rede SEDUC</a:t>
            </a:r>
          </a:p>
        </p:txBody>
      </p:sp>
      <p:sp>
        <p:nvSpPr>
          <p:cNvPr id="905" name="Rect"/>
          <p:cNvSpPr/>
          <p:nvPr/>
        </p:nvSpPr>
        <p:spPr>
          <a:xfrm>
            <a:off x="177800" y="1117600"/>
            <a:ext cx="2133600" cy="147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06" name="Rect"/>
          <p:cNvSpPr/>
          <p:nvPr/>
        </p:nvSpPr>
        <p:spPr>
          <a:xfrm>
            <a:off x="177800" y="1117600"/>
            <a:ext cx="50800" cy="14732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07" name="TB"/>
          <p:cNvSpPr txBox="1"/>
          <p:nvPr/>
        </p:nvSpPr>
        <p:spPr>
          <a:xfrm>
            <a:off x="304800" y="1244600"/>
            <a:ext cx="1955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APs MERAKI (Wi-Fi)</a:t>
            </a:r>
          </a:p>
        </p:txBody>
      </p:sp>
      <p:sp>
        <p:nvSpPr>
          <p:cNvPr id="908" name="Rect"/>
          <p:cNvSpPr/>
          <p:nvPr/>
        </p:nvSpPr>
        <p:spPr>
          <a:xfrm>
            <a:off x="990600" y="1473200"/>
            <a:ext cx="508000" cy="254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09" name="TB"/>
          <p:cNvSpPr txBox="1"/>
          <p:nvPr/>
        </p:nvSpPr>
        <p:spPr>
          <a:xfrm>
            <a:off x="279400" y="1600200"/>
            <a:ext cx="1930400" cy="5588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800" b="1" i="0" dirty="0">
                <a:solidFill>
                  <a:srgbClr val="2E78B5"/>
                </a:solidFill>
                <a:latin typeface="Calibri"/>
              </a:rPr>
              <a:t>55.620</a:t>
            </a:r>
          </a:p>
        </p:txBody>
      </p:sp>
      <p:sp>
        <p:nvSpPr>
          <p:cNvPr id="910" name="Rect"/>
          <p:cNvSpPr/>
          <p:nvPr/>
        </p:nvSpPr>
        <p:spPr>
          <a:xfrm>
            <a:off x="228600" y="2260600"/>
            <a:ext cx="2082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11" name="TB"/>
          <p:cNvSpPr txBox="1"/>
          <p:nvPr/>
        </p:nvSpPr>
        <p:spPr>
          <a:xfrm>
            <a:off x="304800" y="2311400"/>
            <a:ext cx="19558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média de 11 por escola</a:t>
            </a:r>
          </a:p>
        </p:txBody>
      </p:sp>
      <p:sp>
        <p:nvSpPr>
          <p:cNvPr id="912" name="Rect"/>
          <p:cNvSpPr/>
          <p:nvPr/>
        </p:nvSpPr>
        <p:spPr>
          <a:xfrm>
            <a:off x="2413000" y="1117600"/>
            <a:ext cx="2133600" cy="147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13" name="Rect"/>
          <p:cNvSpPr/>
          <p:nvPr/>
        </p:nvSpPr>
        <p:spPr>
          <a:xfrm>
            <a:off x="2413000" y="1117600"/>
            <a:ext cx="50800" cy="14732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14" name="TB"/>
          <p:cNvSpPr txBox="1"/>
          <p:nvPr/>
        </p:nvSpPr>
        <p:spPr>
          <a:xfrm>
            <a:off x="2540000" y="1244600"/>
            <a:ext cx="1955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SWITCHES</a:t>
            </a:r>
          </a:p>
        </p:txBody>
      </p:sp>
      <p:sp>
        <p:nvSpPr>
          <p:cNvPr id="915" name="Rect"/>
          <p:cNvSpPr/>
          <p:nvPr/>
        </p:nvSpPr>
        <p:spPr>
          <a:xfrm>
            <a:off x="3225800" y="1473200"/>
            <a:ext cx="508000" cy="254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16" name="TB"/>
          <p:cNvSpPr txBox="1"/>
          <p:nvPr/>
        </p:nvSpPr>
        <p:spPr>
          <a:xfrm>
            <a:off x="2514600" y="1600200"/>
            <a:ext cx="1930400" cy="5588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800" b="1" i="0" dirty="0">
                <a:solidFill>
                  <a:srgbClr val="2E8B57"/>
                </a:solidFill>
                <a:latin typeface="Calibri"/>
              </a:rPr>
              <a:t>22.317</a:t>
            </a:r>
          </a:p>
        </p:txBody>
      </p:sp>
      <p:sp>
        <p:nvSpPr>
          <p:cNvPr id="917" name="Rect"/>
          <p:cNvSpPr/>
          <p:nvPr/>
        </p:nvSpPr>
        <p:spPr>
          <a:xfrm>
            <a:off x="2463800" y="2260600"/>
            <a:ext cx="2082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18" name="TB"/>
          <p:cNvSpPr txBox="1"/>
          <p:nvPr/>
        </p:nvSpPr>
        <p:spPr>
          <a:xfrm>
            <a:off x="2540000" y="2311400"/>
            <a:ext cx="19558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média de 4,4 por escola</a:t>
            </a:r>
          </a:p>
        </p:txBody>
      </p:sp>
      <p:sp>
        <p:nvSpPr>
          <p:cNvPr id="919" name="Rect"/>
          <p:cNvSpPr/>
          <p:nvPr/>
        </p:nvSpPr>
        <p:spPr>
          <a:xfrm>
            <a:off x="4648200" y="1117600"/>
            <a:ext cx="2133600" cy="147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0" name="Rect"/>
          <p:cNvSpPr/>
          <p:nvPr/>
        </p:nvSpPr>
        <p:spPr>
          <a:xfrm>
            <a:off x="4648200" y="1117600"/>
            <a:ext cx="50800" cy="14732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1" name="TB"/>
          <p:cNvSpPr txBox="1"/>
          <p:nvPr/>
        </p:nvSpPr>
        <p:spPr>
          <a:xfrm>
            <a:off x="4775200" y="1244600"/>
            <a:ext cx="1955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LINKS WAN2 (PIEC)</a:t>
            </a:r>
          </a:p>
        </p:txBody>
      </p:sp>
      <p:sp>
        <p:nvSpPr>
          <p:cNvPr id="922" name="Rect"/>
          <p:cNvSpPr/>
          <p:nvPr/>
        </p:nvSpPr>
        <p:spPr>
          <a:xfrm>
            <a:off x="5461000" y="1473200"/>
            <a:ext cx="508000" cy="254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3" name="TB"/>
          <p:cNvSpPr txBox="1"/>
          <p:nvPr/>
        </p:nvSpPr>
        <p:spPr>
          <a:xfrm>
            <a:off x="4749800" y="1600200"/>
            <a:ext cx="1930400" cy="5588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800" b="1" i="0" dirty="0">
                <a:solidFill>
                  <a:srgbClr val="8E5BBA"/>
                </a:solidFill>
                <a:latin typeface="Calibri"/>
              </a:rPr>
              <a:t>2.698</a:t>
            </a:r>
          </a:p>
        </p:txBody>
      </p:sp>
      <p:sp>
        <p:nvSpPr>
          <p:cNvPr id="924" name="Rect"/>
          <p:cNvSpPr/>
          <p:nvPr/>
        </p:nvSpPr>
        <p:spPr>
          <a:xfrm>
            <a:off x="4699000" y="2260600"/>
            <a:ext cx="2082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5" name="TB"/>
          <p:cNvSpPr txBox="1"/>
          <p:nvPr/>
        </p:nvSpPr>
        <p:spPr>
          <a:xfrm>
            <a:off x="4775200" y="2311400"/>
            <a:ext cx="19558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53% das escolas</a:t>
            </a:r>
          </a:p>
        </p:txBody>
      </p:sp>
      <p:sp>
        <p:nvSpPr>
          <p:cNvPr id="926" name="Rect"/>
          <p:cNvSpPr/>
          <p:nvPr/>
        </p:nvSpPr>
        <p:spPr>
          <a:xfrm>
            <a:off x="6883400" y="1117600"/>
            <a:ext cx="2133600" cy="147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7" name="Rect"/>
          <p:cNvSpPr/>
          <p:nvPr/>
        </p:nvSpPr>
        <p:spPr>
          <a:xfrm>
            <a:off x="6883400" y="1117600"/>
            <a:ext cx="50800" cy="14732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28" name="TB"/>
          <p:cNvSpPr txBox="1"/>
          <p:nvPr/>
        </p:nvSpPr>
        <p:spPr>
          <a:xfrm>
            <a:off x="7010400" y="1244600"/>
            <a:ext cx="1955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STARLINK</a:t>
            </a:r>
          </a:p>
        </p:txBody>
      </p:sp>
      <p:sp>
        <p:nvSpPr>
          <p:cNvPr id="929" name="Rect"/>
          <p:cNvSpPr/>
          <p:nvPr/>
        </p:nvSpPr>
        <p:spPr>
          <a:xfrm>
            <a:off x="7696200" y="1473200"/>
            <a:ext cx="508000" cy="254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30" name="TB"/>
          <p:cNvSpPr txBox="1"/>
          <p:nvPr/>
        </p:nvSpPr>
        <p:spPr>
          <a:xfrm>
            <a:off x="6985000" y="1600200"/>
            <a:ext cx="1930400" cy="5588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800" b="1" i="0" dirty="0">
                <a:solidFill>
                  <a:srgbClr val="D9822B"/>
                </a:solidFill>
                <a:latin typeface="Calibri"/>
              </a:rPr>
              <a:t>120</a:t>
            </a:r>
          </a:p>
        </p:txBody>
      </p:sp>
      <p:sp>
        <p:nvSpPr>
          <p:cNvPr id="931" name="Rect"/>
          <p:cNvSpPr/>
          <p:nvPr/>
        </p:nvSpPr>
        <p:spPr>
          <a:xfrm>
            <a:off x="6934200" y="2260600"/>
            <a:ext cx="2082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32" name="TB"/>
          <p:cNvSpPr txBox="1"/>
          <p:nvPr/>
        </p:nvSpPr>
        <p:spPr>
          <a:xfrm>
            <a:off x="7010400" y="2311400"/>
            <a:ext cx="19558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2,4% — áreas remotas</a:t>
            </a:r>
          </a:p>
        </p:txBody>
      </p:sp>
      <p:sp>
        <p:nvSpPr>
          <p:cNvPr id="933" name="TB"/>
          <p:cNvSpPr txBox="1"/>
          <p:nvPr/>
        </p:nvSpPr>
        <p:spPr>
          <a:xfrm>
            <a:off x="177800" y="2794000"/>
            <a:ext cx="8788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DETALHAMENTO POR EQUIPAMENTO</a:t>
            </a:r>
          </a:p>
        </p:txBody>
      </p:sp>
      <p:sp>
        <p:nvSpPr>
          <p:cNvPr id="934" name="Rect"/>
          <p:cNvSpPr/>
          <p:nvPr/>
        </p:nvSpPr>
        <p:spPr>
          <a:xfrm>
            <a:off x="177800" y="3022600"/>
            <a:ext cx="508000" cy="25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35" name="Rect"/>
          <p:cNvSpPr/>
          <p:nvPr/>
        </p:nvSpPr>
        <p:spPr>
          <a:xfrm>
            <a:off x="177800" y="3149600"/>
            <a:ext cx="8788400" cy="330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36" name="TB"/>
          <p:cNvSpPr txBox="1"/>
          <p:nvPr/>
        </p:nvSpPr>
        <p:spPr>
          <a:xfrm>
            <a:off x="254000" y="3213100"/>
            <a:ext cx="2616200" cy="2286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Equipamento</a:t>
            </a:r>
          </a:p>
        </p:txBody>
      </p:sp>
      <p:sp>
        <p:nvSpPr>
          <p:cNvPr id="937" name="TB"/>
          <p:cNvSpPr txBox="1"/>
          <p:nvPr/>
        </p:nvSpPr>
        <p:spPr>
          <a:xfrm>
            <a:off x="3022600" y="3213100"/>
            <a:ext cx="1244600" cy="2286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Total</a:t>
            </a:r>
          </a:p>
        </p:txBody>
      </p:sp>
      <p:sp>
        <p:nvSpPr>
          <p:cNvPr id="938" name="TB"/>
          <p:cNvSpPr txBox="1"/>
          <p:nvPr/>
        </p:nvSpPr>
        <p:spPr>
          <a:xfrm>
            <a:off x="4419600" y="3213100"/>
            <a:ext cx="1498600" cy="2286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Média por escola</a:t>
            </a:r>
          </a:p>
        </p:txBody>
      </p:sp>
      <p:sp>
        <p:nvSpPr>
          <p:cNvPr id="939" name="TB"/>
          <p:cNvSpPr txBox="1"/>
          <p:nvPr/>
        </p:nvSpPr>
        <p:spPr>
          <a:xfrm>
            <a:off x="6070600" y="3213100"/>
            <a:ext cx="990600" cy="2286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Mediana</a:t>
            </a:r>
          </a:p>
        </p:txBody>
      </p:sp>
      <p:sp>
        <p:nvSpPr>
          <p:cNvPr id="940" name="TB"/>
          <p:cNvSpPr txBox="1"/>
          <p:nvPr/>
        </p:nvSpPr>
        <p:spPr>
          <a:xfrm>
            <a:off x="7213600" y="3213100"/>
            <a:ext cx="1676400" cy="2286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Cobertura</a:t>
            </a:r>
          </a:p>
        </p:txBody>
      </p:sp>
      <p:sp>
        <p:nvSpPr>
          <p:cNvPr id="941" name="Rect"/>
          <p:cNvSpPr/>
          <p:nvPr/>
        </p:nvSpPr>
        <p:spPr>
          <a:xfrm>
            <a:off x="177800" y="3479800"/>
            <a:ext cx="87884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42" name="Rect"/>
          <p:cNvSpPr/>
          <p:nvPr/>
        </p:nvSpPr>
        <p:spPr>
          <a:xfrm>
            <a:off x="177800" y="3924300"/>
            <a:ext cx="8788400" cy="635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43" name="TB"/>
          <p:cNvSpPr txBox="1"/>
          <p:nvPr/>
        </p:nvSpPr>
        <p:spPr>
          <a:xfrm>
            <a:off x="254000" y="3594100"/>
            <a:ext cx="26162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0" i="0" dirty="0">
                <a:solidFill>
                  <a:srgbClr val="000000"/>
                </a:solidFill>
                <a:latin typeface="Calibri"/>
              </a:rPr>
              <a:t>APs Meraki (Wi-Fi)</a:t>
            </a:r>
          </a:p>
        </p:txBody>
      </p:sp>
      <p:sp>
        <p:nvSpPr>
          <p:cNvPr id="944" name="TB"/>
          <p:cNvSpPr txBox="1"/>
          <p:nvPr/>
        </p:nvSpPr>
        <p:spPr>
          <a:xfrm>
            <a:off x="3022600" y="3594100"/>
            <a:ext cx="1244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333333"/>
                </a:solidFill>
                <a:latin typeface="Calibri"/>
              </a:rPr>
              <a:t>55.620</a:t>
            </a:r>
          </a:p>
        </p:txBody>
      </p:sp>
      <p:sp>
        <p:nvSpPr>
          <p:cNvPr id="945" name="TB"/>
          <p:cNvSpPr txBox="1"/>
          <p:nvPr/>
        </p:nvSpPr>
        <p:spPr>
          <a:xfrm>
            <a:off x="4419600" y="3594100"/>
            <a:ext cx="1498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10,9</a:t>
            </a:r>
          </a:p>
        </p:txBody>
      </p:sp>
      <p:sp>
        <p:nvSpPr>
          <p:cNvPr id="946" name="TB"/>
          <p:cNvSpPr txBox="1"/>
          <p:nvPr/>
        </p:nvSpPr>
        <p:spPr>
          <a:xfrm>
            <a:off x="6070600" y="3594100"/>
            <a:ext cx="990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10</a:t>
            </a:r>
          </a:p>
        </p:txBody>
      </p:sp>
      <p:sp>
        <p:nvSpPr>
          <p:cNvPr id="947" name="TB"/>
          <p:cNvSpPr txBox="1"/>
          <p:nvPr/>
        </p:nvSpPr>
        <p:spPr>
          <a:xfrm>
            <a:off x="7213600" y="3594100"/>
            <a:ext cx="16764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99,6% das escolas</a:t>
            </a:r>
          </a:p>
        </p:txBody>
      </p:sp>
      <p:sp>
        <p:nvSpPr>
          <p:cNvPr id="948" name="Rect"/>
          <p:cNvSpPr/>
          <p:nvPr/>
        </p:nvSpPr>
        <p:spPr>
          <a:xfrm>
            <a:off x="177800" y="3937000"/>
            <a:ext cx="8788400" cy="457200"/>
          </a:xfrm>
          <a:prstGeom prst="rect">
            <a:avLst/>
          </a:prstGeom>
          <a:solidFill>
            <a:srgbClr val="F8F9F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49" name="Rect"/>
          <p:cNvSpPr/>
          <p:nvPr/>
        </p:nvSpPr>
        <p:spPr>
          <a:xfrm>
            <a:off x="177800" y="4381500"/>
            <a:ext cx="8788400" cy="635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50" name="TB"/>
          <p:cNvSpPr txBox="1"/>
          <p:nvPr/>
        </p:nvSpPr>
        <p:spPr>
          <a:xfrm>
            <a:off x="254000" y="4051300"/>
            <a:ext cx="26162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0" i="0" dirty="0">
                <a:solidFill>
                  <a:srgbClr val="000000"/>
                </a:solidFill>
                <a:latin typeface="Calibri"/>
              </a:rPr>
              <a:t>Switches</a:t>
            </a:r>
          </a:p>
        </p:txBody>
      </p:sp>
      <p:sp>
        <p:nvSpPr>
          <p:cNvPr id="951" name="TB"/>
          <p:cNvSpPr txBox="1"/>
          <p:nvPr/>
        </p:nvSpPr>
        <p:spPr>
          <a:xfrm>
            <a:off x="3022600" y="4051300"/>
            <a:ext cx="1244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333333"/>
                </a:solidFill>
                <a:latin typeface="Calibri"/>
              </a:rPr>
              <a:t>22.317</a:t>
            </a:r>
          </a:p>
        </p:txBody>
      </p:sp>
      <p:sp>
        <p:nvSpPr>
          <p:cNvPr id="952" name="TB"/>
          <p:cNvSpPr txBox="1"/>
          <p:nvPr/>
        </p:nvSpPr>
        <p:spPr>
          <a:xfrm>
            <a:off x="4419600" y="4051300"/>
            <a:ext cx="1498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4,4</a:t>
            </a:r>
          </a:p>
        </p:txBody>
      </p:sp>
      <p:sp>
        <p:nvSpPr>
          <p:cNvPr id="953" name="TB"/>
          <p:cNvSpPr txBox="1"/>
          <p:nvPr/>
        </p:nvSpPr>
        <p:spPr>
          <a:xfrm>
            <a:off x="6070600" y="4051300"/>
            <a:ext cx="990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4</a:t>
            </a:r>
          </a:p>
        </p:txBody>
      </p:sp>
      <p:sp>
        <p:nvSpPr>
          <p:cNvPr id="954" name="TB"/>
          <p:cNvSpPr txBox="1"/>
          <p:nvPr/>
        </p:nvSpPr>
        <p:spPr>
          <a:xfrm>
            <a:off x="7213600" y="4051300"/>
            <a:ext cx="16764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99,9% das escolas</a:t>
            </a:r>
          </a:p>
        </p:txBody>
      </p:sp>
      <p:sp>
        <p:nvSpPr>
          <p:cNvPr id="955" name="Rect"/>
          <p:cNvSpPr/>
          <p:nvPr/>
        </p:nvSpPr>
        <p:spPr>
          <a:xfrm>
            <a:off x="177800" y="4394200"/>
            <a:ext cx="87884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56" name="Rect"/>
          <p:cNvSpPr/>
          <p:nvPr/>
        </p:nvSpPr>
        <p:spPr>
          <a:xfrm>
            <a:off x="177800" y="4838700"/>
            <a:ext cx="8788400" cy="635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57" name="TB"/>
          <p:cNvSpPr txBox="1"/>
          <p:nvPr/>
        </p:nvSpPr>
        <p:spPr>
          <a:xfrm>
            <a:off x="254000" y="4508500"/>
            <a:ext cx="26162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0" i="0" dirty="0">
                <a:solidFill>
                  <a:srgbClr val="000000"/>
                </a:solidFill>
                <a:latin typeface="Calibri"/>
              </a:rPr>
              <a:t>Banda Intragov (WAN1)</a:t>
            </a:r>
          </a:p>
        </p:txBody>
      </p:sp>
      <p:sp>
        <p:nvSpPr>
          <p:cNvPr id="958" name="TB"/>
          <p:cNvSpPr txBox="1"/>
          <p:nvPr/>
        </p:nvSpPr>
        <p:spPr>
          <a:xfrm>
            <a:off x="3022600" y="4508500"/>
            <a:ext cx="1244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333333"/>
                </a:solidFill>
                <a:latin typeface="Calibri"/>
              </a:rPr>
              <a:t>5.070 links</a:t>
            </a:r>
          </a:p>
        </p:txBody>
      </p:sp>
      <p:sp>
        <p:nvSpPr>
          <p:cNvPr id="959" name="TB"/>
          <p:cNvSpPr txBox="1"/>
          <p:nvPr/>
        </p:nvSpPr>
        <p:spPr>
          <a:xfrm>
            <a:off x="4419600" y="4508500"/>
            <a:ext cx="1498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—</a:t>
            </a:r>
          </a:p>
        </p:txBody>
      </p:sp>
      <p:sp>
        <p:nvSpPr>
          <p:cNvPr id="960" name="TB"/>
          <p:cNvSpPr txBox="1"/>
          <p:nvPr/>
        </p:nvSpPr>
        <p:spPr>
          <a:xfrm>
            <a:off x="6070600" y="4508500"/>
            <a:ext cx="990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100 Mbps</a:t>
            </a:r>
          </a:p>
        </p:txBody>
      </p:sp>
      <p:sp>
        <p:nvSpPr>
          <p:cNvPr id="961" name="TB"/>
          <p:cNvSpPr txBox="1"/>
          <p:nvPr/>
        </p:nvSpPr>
        <p:spPr>
          <a:xfrm>
            <a:off x="7213600" y="4508500"/>
            <a:ext cx="16764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99,8% das escolas</a:t>
            </a:r>
          </a:p>
        </p:txBody>
      </p:sp>
      <p:sp>
        <p:nvSpPr>
          <p:cNvPr id="962" name="Rect"/>
          <p:cNvSpPr/>
          <p:nvPr/>
        </p:nvSpPr>
        <p:spPr>
          <a:xfrm>
            <a:off x="177800" y="4851400"/>
            <a:ext cx="8788400" cy="457200"/>
          </a:xfrm>
          <a:prstGeom prst="rect">
            <a:avLst/>
          </a:prstGeom>
          <a:solidFill>
            <a:srgbClr val="F8F9F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63" name="Rect"/>
          <p:cNvSpPr/>
          <p:nvPr/>
        </p:nvSpPr>
        <p:spPr>
          <a:xfrm>
            <a:off x="177800" y="5295900"/>
            <a:ext cx="8788400" cy="635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64" name="TB"/>
          <p:cNvSpPr txBox="1"/>
          <p:nvPr/>
        </p:nvSpPr>
        <p:spPr>
          <a:xfrm>
            <a:off x="254000" y="4965700"/>
            <a:ext cx="26162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0" i="0" dirty="0">
                <a:solidFill>
                  <a:srgbClr val="000000"/>
                </a:solidFill>
                <a:latin typeface="Calibri"/>
              </a:rPr>
              <a:t>WAN2 (link redundante)</a:t>
            </a:r>
          </a:p>
        </p:txBody>
      </p:sp>
      <p:sp>
        <p:nvSpPr>
          <p:cNvPr id="965" name="TB"/>
          <p:cNvSpPr txBox="1"/>
          <p:nvPr/>
        </p:nvSpPr>
        <p:spPr>
          <a:xfrm>
            <a:off x="3022600" y="4965700"/>
            <a:ext cx="1244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333333"/>
                </a:solidFill>
                <a:latin typeface="Calibri"/>
              </a:rPr>
              <a:t>2.698 links</a:t>
            </a:r>
          </a:p>
        </p:txBody>
      </p:sp>
      <p:sp>
        <p:nvSpPr>
          <p:cNvPr id="966" name="TB"/>
          <p:cNvSpPr txBox="1"/>
          <p:nvPr/>
        </p:nvSpPr>
        <p:spPr>
          <a:xfrm>
            <a:off x="4419600" y="4965700"/>
            <a:ext cx="1498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—</a:t>
            </a:r>
          </a:p>
        </p:txBody>
      </p:sp>
      <p:sp>
        <p:nvSpPr>
          <p:cNvPr id="967" name="TB"/>
          <p:cNvSpPr txBox="1"/>
          <p:nvPr/>
        </p:nvSpPr>
        <p:spPr>
          <a:xfrm>
            <a:off x="6070600" y="4965700"/>
            <a:ext cx="990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600 Mbps</a:t>
            </a:r>
          </a:p>
        </p:txBody>
      </p:sp>
      <p:sp>
        <p:nvSpPr>
          <p:cNvPr id="968" name="TB"/>
          <p:cNvSpPr txBox="1"/>
          <p:nvPr/>
        </p:nvSpPr>
        <p:spPr>
          <a:xfrm>
            <a:off x="7213600" y="4965700"/>
            <a:ext cx="16764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53,1% das escolas</a:t>
            </a:r>
          </a:p>
        </p:txBody>
      </p:sp>
      <p:sp>
        <p:nvSpPr>
          <p:cNvPr id="969" name="Rect"/>
          <p:cNvSpPr/>
          <p:nvPr/>
        </p:nvSpPr>
        <p:spPr>
          <a:xfrm>
            <a:off x="177800" y="5308600"/>
            <a:ext cx="87884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70" name="Rect"/>
          <p:cNvSpPr/>
          <p:nvPr/>
        </p:nvSpPr>
        <p:spPr>
          <a:xfrm>
            <a:off x="177800" y="5753100"/>
            <a:ext cx="8788400" cy="635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971" name="TB"/>
          <p:cNvSpPr txBox="1"/>
          <p:nvPr/>
        </p:nvSpPr>
        <p:spPr>
          <a:xfrm>
            <a:off x="254000" y="5422900"/>
            <a:ext cx="26162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100" b="0" i="0" dirty="0">
                <a:solidFill>
                  <a:srgbClr val="000000"/>
                </a:solidFill>
                <a:latin typeface="Calibri"/>
              </a:rPr>
              <a:t>Starlink (satélite)</a:t>
            </a:r>
          </a:p>
        </p:txBody>
      </p:sp>
      <p:sp>
        <p:nvSpPr>
          <p:cNvPr id="972" name="TB"/>
          <p:cNvSpPr txBox="1"/>
          <p:nvPr/>
        </p:nvSpPr>
        <p:spPr>
          <a:xfrm>
            <a:off x="3022600" y="5422900"/>
            <a:ext cx="1244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333333"/>
                </a:solidFill>
                <a:latin typeface="Calibri"/>
              </a:rPr>
              <a:t>120</a:t>
            </a:r>
          </a:p>
        </p:txBody>
      </p:sp>
      <p:sp>
        <p:nvSpPr>
          <p:cNvPr id="973" name="TB"/>
          <p:cNvSpPr txBox="1"/>
          <p:nvPr/>
        </p:nvSpPr>
        <p:spPr>
          <a:xfrm>
            <a:off x="4419600" y="5422900"/>
            <a:ext cx="1498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—</a:t>
            </a:r>
          </a:p>
        </p:txBody>
      </p:sp>
      <p:sp>
        <p:nvSpPr>
          <p:cNvPr id="974" name="TB"/>
          <p:cNvSpPr txBox="1"/>
          <p:nvPr/>
        </p:nvSpPr>
        <p:spPr>
          <a:xfrm>
            <a:off x="6070600" y="5422900"/>
            <a:ext cx="9906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—</a:t>
            </a:r>
          </a:p>
        </p:txBody>
      </p:sp>
      <p:sp>
        <p:nvSpPr>
          <p:cNvPr id="975" name="TB"/>
          <p:cNvSpPr txBox="1"/>
          <p:nvPr/>
        </p:nvSpPr>
        <p:spPr>
          <a:xfrm>
            <a:off x="7213600" y="5422900"/>
            <a:ext cx="1676400" cy="279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0" i="0" dirty="0">
                <a:solidFill>
                  <a:srgbClr val="333333"/>
                </a:solidFill>
                <a:latin typeface="Calibri"/>
              </a:rPr>
              <a:t>2,4% — áreas remotas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952341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E96C4C1-A9E0-4B55-A54B-C995D717A054}"/>
              </a:ext>
            </a:extLst>
          </p:cNvPr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7A02460-8012-4580-876C-2BC68EA6A692}"/>
              </a:ext>
            </a:extLst>
          </p:cNvPr>
          <p:cNvSpPr txBox="1"/>
          <p:nvPr/>
        </p:nvSpPr>
        <p:spPr>
          <a:xfrm>
            <a:off x="457200" y="152400"/>
            <a:ext cx="6400800" cy="482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2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Equipamentos – Situação e Metas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34AE0F6-2D10-42DE-A782-1B1CB14BBEE9}"/>
              </a:ext>
            </a:extLst>
          </p:cNvPr>
          <p:cNvSpPr txBox="1"/>
          <p:nvPr/>
        </p:nvSpPr>
        <p:spPr>
          <a:xfrm>
            <a:off x="457200" y="889000"/>
            <a:ext cx="8229600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SITUAÇÃO DOS EQUIPAMENTOS NAS ESCOLAS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222195A-30C6-469E-BC6F-948FA47AEEA7}"/>
              </a:ext>
            </a:extLst>
          </p:cNvPr>
          <p:cNvSpPr/>
          <p:nvPr/>
        </p:nvSpPr>
        <p:spPr>
          <a:xfrm>
            <a:off x="457200" y="1168400"/>
            <a:ext cx="1828800" cy="1143000"/>
          </a:xfrm>
          <a:prstGeom prst="rect">
            <a:avLst/>
          </a:prstGeom>
          <a:solidFill>
            <a:srgbClr val="F5F7FA"/>
          </a:solidFill>
          <a:ln w="9525" cap="flat" cmpd="sng" algn="ctr">
            <a:solidFill>
              <a:srgbClr val="C9D2DC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square" rtlCol="0" anchor="ctr"/>
          <a:lstStyle/>
          <a:p>
            <a:pPr algn="ctr">
              <a:spcBef>
                <a:spcPts val="400"/>
              </a:spcBef>
              <a:buNone/>
            </a:pPr>
            <a:r>
              <a:rPr lang="pt-BR" sz="800" b="1" dirty="0">
                <a:solidFill>
                  <a:srgbClr val="595959"/>
                </a:solidFill>
                <a:latin typeface="Calibri"/>
              </a:rPr>
              <a:t>QTD. DE ESCOLAS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 dirty="0">
                <a:solidFill>
                  <a:srgbClr val="000000"/>
                </a:solidFill>
                <a:latin typeface="Calibri"/>
              </a:rPr>
              <a:t>5.080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800" dirty="0">
                <a:solidFill>
                  <a:srgbClr val="595959"/>
                </a:solidFill>
                <a:latin typeface="Calibri"/>
              </a:rPr>
              <a:t>rede estadual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C0BE0CF-7E4B-4D67-9241-ACE520C0755B}"/>
              </a:ext>
            </a:extLst>
          </p:cNvPr>
          <p:cNvSpPr/>
          <p:nvPr/>
        </p:nvSpPr>
        <p:spPr>
          <a:xfrm>
            <a:off x="2590800" y="1168400"/>
            <a:ext cx="1828800" cy="1143000"/>
          </a:xfrm>
          <a:prstGeom prst="rect">
            <a:avLst/>
          </a:prstGeom>
          <a:solidFill>
            <a:srgbClr val="F5F7FA"/>
          </a:solidFill>
          <a:ln w="9525" cap="flat" cmpd="sng" algn="ctr">
            <a:solidFill>
              <a:srgbClr val="C9D2DC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square" rtlCol="0" anchor="ctr"/>
          <a:lstStyle/>
          <a:p>
            <a:pPr algn="ctr">
              <a:spcBef>
                <a:spcPts val="400"/>
              </a:spcBef>
              <a:buNone/>
            </a:pPr>
            <a:r>
              <a:rPr lang="pt-BR" sz="800" b="1">
                <a:solidFill>
                  <a:srgbClr val="595959"/>
                </a:solidFill>
                <a:latin typeface="Calibri"/>
              </a:rPr>
              <a:t>DENTRO DA META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>
                <a:solidFill>
                  <a:srgbClr val="2E7D32"/>
                </a:solidFill>
                <a:latin typeface="Calibri"/>
              </a:rPr>
              <a:t>18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800">
                <a:solidFill>
                  <a:srgbClr val="595959"/>
                </a:solidFill>
                <a:latin typeface="Calibri"/>
              </a:rPr>
              <a:t>0,4% da rede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7838A3E-18AE-4C1B-8D19-DAB63E0DAE9A}"/>
              </a:ext>
            </a:extLst>
          </p:cNvPr>
          <p:cNvSpPr/>
          <p:nvPr/>
        </p:nvSpPr>
        <p:spPr>
          <a:xfrm>
            <a:off x="4724400" y="1168400"/>
            <a:ext cx="1828800" cy="1143000"/>
          </a:xfrm>
          <a:prstGeom prst="rect">
            <a:avLst/>
          </a:prstGeom>
          <a:solidFill>
            <a:srgbClr val="F5F7FA"/>
          </a:solidFill>
          <a:ln w="9525" cap="flat" cmpd="sng" algn="ctr">
            <a:solidFill>
              <a:srgbClr val="C9D2DC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square" rtlCol="0" anchor="ctr"/>
          <a:lstStyle/>
          <a:p>
            <a:pPr algn="ctr">
              <a:spcBef>
                <a:spcPts val="400"/>
              </a:spcBef>
              <a:buNone/>
            </a:pPr>
            <a:r>
              <a:rPr lang="pt-BR" sz="800" b="1">
                <a:solidFill>
                  <a:srgbClr val="595959"/>
                </a:solidFill>
                <a:latin typeface="Calibri"/>
              </a:rPr>
              <a:t>ACIMA DA META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>
                <a:solidFill>
                  <a:srgbClr val="000000"/>
                </a:solidFill>
                <a:latin typeface="Calibri"/>
              </a:rPr>
              <a:t>375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800">
                <a:solidFill>
                  <a:srgbClr val="595959"/>
                </a:solidFill>
                <a:latin typeface="Calibri"/>
              </a:rPr>
              <a:t>7% da rede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F721082-700F-47E1-8A27-F51C0236523E}"/>
              </a:ext>
            </a:extLst>
          </p:cNvPr>
          <p:cNvSpPr/>
          <p:nvPr/>
        </p:nvSpPr>
        <p:spPr>
          <a:xfrm>
            <a:off x="6858000" y="1168400"/>
            <a:ext cx="1828800" cy="1143000"/>
          </a:xfrm>
          <a:prstGeom prst="rect">
            <a:avLst/>
          </a:prstGeom>
          <a:solidFill>
            <a:srgbClr val="F5F7FA"/>
          </a:solidFill>
          <a:ln w="9525" cap="flat" cmpd="sng" algn="ctr">
            <a:solidFill>
              <a:srgbClr val="C9D2DC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square" rtlCol="0" anchor="ctr"/>
          <a:lstStyle/>
          <a:p>
            <a:pPr algn="ctr">
              <a:spcBef>
                <a:spcPts val="400"/>
              </a:spcBef>
              <a:buNone/>
            </a:pPr>
            <a:r>
              <a:rPr lang="pt-BR" sz="800" b="1" dirty="0">
                <a:solidFill>
                  <a:srgbClr val="595959"/>
                </a:solidFill>
                <a:latin typeface="Calibri"/>
              </a:rPr>
              <a:t>ABAIXO DA META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 dirty="0">
                <a:solidFill>
                  <a:srgbClr val="E74C3C"/>
                </a:solidFill>
                <a:latin typeface="Calibri"/>
              </a:rPr>
              <a:t>4.687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800" dirty="0">
                <a:solidFill>
                  <a:srgbClr val="595959"/>
                </a:solidFill>
                <a:latin typeface="Calibri"/>
              </a:rPr>
              <a:t>94% da rede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E3B9EF7-DF0D-4AEC-89A8-C681DF4E1866}"/>
              </a:ext>
            </a:extLst>
          </p:cNvPr>
          <p:cNvSpPr txBox="1"/>
          <p:nvPr/>
        </p:nvSpPr>
        <p:spPr>
          <a:xfrm>
            <a:off x="457200" y="2489200"/>
            <a:ext cx="4064000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BALANÇO DE EQUIPAMENTOS DA REDE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50D4D9C-7C53-401F-B876-25F322DCCDAB}"/>
              </a:ext>
            </a:extLst>
          </p:cNvPr>
          <p:cNvSpPr txBox="1"/>
          <p:nvPr/>
        </p:nvSpPr>
        <p:spPr>
          <a:xfrm>
            <a:off x="4724400" y="2489200"/>
            <a:ext cx="4064000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METAS DE DISTRIBUIÇÃO (POR PICO DE ALUNOS)</a:t>
            </a: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59D32739-97ED-43FB-A09C-9DB53C51290B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768600"/>
          <a:ext cx="4064000" cy="1664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54938724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02121011"/>
                    </a:ext>
                  </a:extLst>
                </a:gridCol>
              </a:tblGrid>
              <a:tr h="412750"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1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Quantidade</a:t>
                      </a:r>
                    </a:p>
                  </a:txBody>
                  <a:tcPr anchor="ctr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827080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algn="l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Qtd. Ideal de Equipamentos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931.465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8033374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algn="l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Qtd. Equipamentos Monitorados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628.550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852375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solidFill>
                            <a:srgbClr val="E74C3C"/>
                          </a:solidFill>
                          <a:latin typeface="Calibri"/>
                          <a:ea typeface="Calibri"/>
                          <a:cs typeface="Calibri"/>
                        </a:rPr>
                        <a:t>Qtd. Necessária (gap)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100" b="1">
                          <a:solidFill>
                            <a:srgbClr val="E74C3C"/>
                          </a:solidFill>
                          <a:latin typeface="Calibri"/>
                          <a:ea typeface="Calibri"/>
                          <a:cs typeface="Calibri"/>
                        </a:rPr>
                        <a:t>302.915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0720839"/>
                  </a:ext>
                </a:extLst>
              </a:tr>
            </a:tbl>
          </a:graphicData>
        </a:graphic>
      </p:graphicFrame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9B9D466E-9A76-4619-B7E8-AAFBC0260066}"/>
              </a:ext>
            </a:extLst>
          </p:cNvPr>
          <p:cNvGraphicFramePr>
            <a:graphicFrameLocks noGrp="1"/>
          </p:cNvGraphicFramePr>
          <p:nvPr/>
        </p:nvGraphicFramePr>
        <p:xfrm>
          <a:off x="4724400" y="2768600"/>
          <a:ext cx="4064000" cy="16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2168336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4690516"/>
                    </a:ext>
                  </a:extLst>
                </a:gridCol>
              </a:tblGrid>
              <a:tr h="423333"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Etapa de Ensino</a:t>
                      </a:r>
                    </a:p>
                  </a:txBody>
                  <a:tcPr anchor="ctr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Meta</a:t>
                      </a:r>
                    </a:p>
                  </a:txBody>
                  <a:tcPr anchor="ctr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968171"/>
                  </a:ext>
                </a:extLst>
              </a:tr>
              <a:tr h="423333"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latin typeface="Calibri"/>
                          <a:ea typeface="Calibri"/>
                          <a:cs typeface="Calibri"/>
                        </a:rPr>
                        <a:t>Ensino Médio e EF 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1 equipamento : 2 alunos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5775996"/>
                  </a:ext>
                </a:extLst>
              </a:tr>
              <a:tr h="423333">
                <a:tc>
                  <a:txBody>
                    <a:bodyPr/>
                    <a:lstStyle/>
                    <a:p>
                      <a:pPr algn="l"/>
                      <a:r>
                        <a:rPr lang="pt-BR" sz="1100" b="1">
                          <a:latin typeface="Calibri"/>
                          <a:ea typeface="Calibri"/>
                          <a:cs typeface="Calibri"/>
                        </a:rPr>
                        <a:t>Ensino Fundamental 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>
                          <a:latin typeface="Calibri"/>
                          <a:ea typeface="Calibri"/>
                          <a:cs typeface="Calibri"/>
                        </a:rPr>
                        <a:t>1 equipamento : 4 alunos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81528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pt-BR" sz="1100" b="1">
                          <a:solidFill>
                            <a:srgbClr val="E74C3C"/>
                          </a:solidFill>
                          <a:latin typeface="Calibri"/>
                        </a:rPr>
                        <a:t>Gap a suprir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100" b="1">
                          <a:solidFill>
                            <a:srgbClr val="E74C3C"/>
                          </a:solidFill>
                          <a:latin typeface="Calibri"/>
                        </a:rPr>
                        <a:t>302.915 equipamentos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5121741"/>
                  </a:ext>
                </a:extLst>
              </a:tr>
            </a:tbl>
          </a:graphicData>
        </a:graphic>
      </p:graphicFrame>
      <p:sp>
        <p:nvSpPr>
          <p:cNvPr id="17" name="CaixaDeTexto 16">
            <a:extLst>
              <a:ext uri="{FF2B5EF4-FFF2-40B4-BE49-F238E27FC236}">
                <a16:creationId xmlns:a16="http://schemas.microsoft.com/office/drawing/2014/main" id="{1C38EA5E-372B-4E0D-B84A-0237FCB3A151}"/>
              </a:ext>
            </a:extLst>
          </p:cNvPr>
          <p:cNvSpPr txBox="1"/>
          <p:nvPr/>
        </p:nvSpPr>
        <p:spPr>
          <a:xfrm>
            <a:off x="457200" y="4724400"/>
            <a:ext cx="8229600" cy="1397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>
              <a:buNone/>
            </a:pPr>
            <a:r>
              <a:rPr lang="pt-BR" sz="900" b="1" dirty="0">
                <a:solidFill>
                  <a:srgbClr val="000000"/>
                </a:solidFill>
                <a:latin typeface="Calibri"/>
              </a:rPr>
              <a:t>CRITÉRIOS DE DISTRIBUIÇÃO</a:t>
            </a:r>
          </a:p>
          <a:p>
            <a:pPr marL="171450" indent="-171450" algn="l">
              <a:buFont typeface="Arial"/>
              <a:buChar char="•"/>
            </a:pPr>
            <a:r>
              <a:rPr lang="pt-BR" sz="900" b="1" dirty="0">
                <a:solidFill>
                  <a:srgbClr val="595959"/>
                </a:solidFill>
                <a:latin typeface="Calibri"/>
              </a:rPr>
              <a:t>Desempenho: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média da escola no SARESP / SAEB.    </a:t>
            </a:r>
            <a:r>
              <a:rPr lang="pt-BR" sz="900" b="1" dirty="0">
                <a:solidFill>
                  <a:srgbClr val="595959"/>
                </a:solidFill>
                <a:latin typeface="Calibri"/>
              </a:rPr>
              <a:t>Demanda: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alunos no maior pico de uso.</a:t>
            </a:r>
          </a:p>
          <a:p>
            <a:pPr marL="171450" indent="-171450" algn="l">
              <a:buFont typeface="Arial"/>
              <a:buChar char="•"/>
            </a:pPr>
            <a:r>
              <a:rPr lang="pt-BR" sz="900" b="1" dirty="0">
                <a:solidFill>
                  <a:srgbClr val="595959"/>
                </a:solidFill>
                <a:latin typeface="Calibri"/>
              </a:rPr>
              <a:t>Fator cuidado: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bonificação por integridade do inventário — </a:t>
            </a:r>
            <a:r>
              <a:rPr lang="pt-BR" sz="900" b="1" dirty="0">
                <a:solidFill>
                  <a:srgbClr val="595959"/>
                </a:solidFill>
                <a:latin typeface="Calibri"/>
              </a:rPr>
              <a:t>1,0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perfeito · </a:t>
            </a:r>
            <a:r>
              <a:rPr lang="pt-BR" sz="900" b="1" dirty="0">
                <a:solidFill>
                  <a:srgbClr val="595959"/>
                </a:solidFill>
                <a:latin typeface="Calibri"/>
              </a:rPr>
              <a:t>0,5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até 10% · </a:t>
            </a:r>
            <a:r>
              <a:rPr lang="pt-BR" sz="900" b="1" dirty="0">
                <a:solidFill>
                  <a:srgbClr val="595959"/>
                </a:solidFill>
                <a:latin typeface="Calibri"/>
              </a:rPr>
              <a:t>0,25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até 15% · </a:t>
            </a:r>
            <a:r>
              <a:rPr lang="pt-BR" sz="900" b="1" dirty="0">
                <a:solidFill>
                  <a:srgbClr val="595959"/>
                </a:solidFill>
                <a:latin typeface="Calibri"/>
              </a:rPr>
              <a:t>0</a:t>
            </a:r>
            <a:r>
              <a:rPr lang="pt-BR" sz="900" dirty="0">
                <a:solidFill>
                  <a:srgbClr val="595959"/>
                </a:solidFill>
                <a:latin typeface="Calibri"/>
              </a:rPr>
              <a:t> 20% ou mais de inconsistências.</a:t>
            </a:r>
          </a:p>
          <a:p>
            <a:pPr marL="171450" indent="-171450" algn="l">
              <a:buFont typeface="Arial"/>
              <a:buChar char="•"/>
            </a:pPr>
            <a:r>
              <a:rPr lang="pt-BR" sz="900" dirty="0">
                <a:solidFill>
                  <a:srgbClr val="595959"/>
                </a:solidFill>
                <a:latin typeface="Calibri"/>
              </a:rPr>
              <a:t>Inventário considerado a partir de 2023. Todas as escolas serão atendidas.</a:t>
            </a:r>
          </a:p>
        </p:txBody>
      </p:sp>
      <p:sp>
        <p:nvSpPr>
          <p:cNvPr id="13" name="TB">
            <a:extLst>
              <a:ext uri="{FF2B5EF4-FFF2-40B4-BE49-F238E27FC236}">
                <a16:creationId xmlns:a16="http://schemas.microsoft.com/office/drawing/2014/main" id="{49FBB801-05D5-81FD-8118-3A800738BA42}"/>
              </a:ext>
            </a:extLst>
          </p:cNvPr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15" name="Rect">
            <a:extLst>
              <a:ext uri="{FF2B5EF4-FFF2-40B4-BE49-F238E27FC236}">
                <a16:creationId xmlns:a16="http://schemas.microsoft.com/office/drawing/2014/main" id="{DABAE3A7-9F8C-87BC-CF37-E45D68285AA0}"/>
              </a:ext>
            </a:extLst>
          </p:cNvPr>
          <p:cNvSpPr/>
          <p:nvPr/>
        </p:nvSpPr>
        <p:spPr>
          <a:xfrm>
            <a:off x="7765618" y="172085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8" name="TB">
            <a:extLst>
              <a:ext uri="{FF2B5EF4-FFF2-40B4-BE49-F238E27FC236}">
                <a16:creationId xmlns:a16="http://schemas.microsoft.com/office/drawing/2014/main" id="{CCA662C3-6E71-0D2E-4EFB-F7AF8E399E22}"/>
              </a:ext>
            </a:extLst>
          </p:cNvPr>
          <p:cNvSpPr txBox="1"/>
          <p:nvPr/>
        </p:nvSpPr>
        <p:spPr>
          <a:xfrm>
            <a:off x="7765618" y="172085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1945769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AB2BE-DC73-C2CE-96BC-D836D5492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">
            <a:extLst>
              <a:ext uri="{FF2B5EF4-FFF2-40B4-BE49-F238E27FC236}">
                <a16:creationId xmlns:a16="http://schemas.microsoft.com/office/drawing/2014/main" id="{CBFAA028-FEF0-E4DE-8A98-8EB6EA15E301}"/>
              </a:ext>
            </a:extLst>
          </p:cNvPr>
          <p:cNvSpPr/>
          <p:nvPr/>
        </p:nvSpPr>
        <p:spPr>
          <a:xfrm>
            <a:off x="5168900" y="2801670"/>
            <a:ext cx="3454400" cy="2794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21" name="Rect"/>
          <p:cNvSpPr/>
          <p:nvPr/>
        </p:nvSpPr>
        <p:spPr>
          <a:xfrm>
            <a:off x="5067300" y="1669143"/>
            <a:ext cx="3632200" cy="22606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01" name="TB"/>
          <p:cNvSpPr txBox="1"/>
          <p:nvPr/>
        </p:nvSpPr>
        <p:spPr>
          <a:xfrm>
            <a:off x="228600" y="188645"/>
            <a:ext cx="68580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2000" b="1" i="0" dirty="0">
                <a:solidFill>
                  <a:srgbClr val="FFFFFF"/>
                </a:solidFill>
                <a:latin typeface="Calibri"/>
              </a:rPr>
              <a:t>Suporte Técnico de TI – Field Service</a:t>
            </a:r>
          </a:p>
        </p:txBody>
      </p:sp>
      <p:sp>
        <p:nvSpPr>
          <p:cNvPr id="603" name="Rect"/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04" name="TB"/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605" name="Rect"/>
          <p:cNvSpPr/>
          <p:nvPr/>
        </p:nvSpPr>
        <p:spPr>
          <a:xfrm>
            <a:off x="177800" y="812800"/>
            <a:ext cx="2184400" cy="711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06" name="Rect"/>
          <p:cNvSpPr/>
          <p:nvPr/>
        </p:nvSpPr>
        <p:spPr>
          <a:xfrm>
            <a:off x="177800" y="812800"/>
            <a:ext cx="50800" cy="7112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07" name="TB"/>
          <p:cNvSpPr txBox="1"/>
          <p:nvPr/>
        </p:nvSpPr>
        <p:spPr>
          <a:xfrm>
            <a:off x="279400" y="838200"/>
            <a:ext cx="812800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200" b="1" i="0" dirty="0">
                <a:solidFill>
                  <a:srgbClr val="2E8B57"/>
                </a:solidFill>
                <a:latin typeface="Calibri"/>
              </a:rPr>
              <a:t>94%</a:t>
            </a:r>
          </a:p>
        </p:txBody>
      </p:sp>
      <p:sp>
        <p:nvSpPr>
          <p:cNvPr id="608" name="TB"/>
          <p:cNvSpPr txBox="1"/>
          <p:nvPr/>
        </p:nvSpPr>
        <p:spPr>
          <a:xfrm>
            <a:off x="1092200" y="863600"/>
            <a:ext cx="1193800" cy="635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contratação geral</a:t>
            </a:r>
          </a:p>
          <a:p>
            <a:pPr algn="l">
              <a:buNone/>
            </a:pPr>
            <a:r>
              <a:rPr lang="pt-BR" sz="900" b="0" i="0" dirty="0">
                <a:solidFill>
                  <a:srgbClr val="6B7785"/>
                </a:solidFill>
                <a:latin typeface="Calibri"/>
              </a:rPr>
              <a:t>559 de 595 técnicos</a:t>
            </a:r>
          </a:p>
        </p:txBody>
      </p:sp>
      <p:sp>
        <p:nvSpPr>
          <p:cNvPr id="609" name="Rect"/>
          <p:cNvSpPr/>
          <p:nvPr/>
        </p:nvSpPr>
        <p:spPr>
          <a:xfrm>
            <a:off x="2413000" y="812800"/>
            <a:ext cx="2184400" cy="711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0" name="Rect"/>
          <p:cNvSpPr/>
          <p:nvPr/>
        </p:nvSpPr>
        <p:spPr>
          <a:xfrm>
            <a:off x="2413000" y="812800"/>
            <a:ext cx="50800" cy="7112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1" name="TB"/>
          <p:cNvSpPr txBox="1"/>
          <p:nvPr/>
        </p:nvSpPr>
        <p:spPr>
          <a:xfrm>
            <a:off x="2514600" y="838200"/>
            <a:ext cx="812800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200" b="1" i="0" dirty="0">
                <a:solidFill>
                  <a:srgbClr val="D9822B"/>
                </a:solidFill>
                <a:latin typeface="Calibri"/>
              </a:rPr>
              <a:t>78%</a:t>
            </a:r>
          </a:p>
        </p:txBody>
      </p:sp>
      <p:sp>
        <p:nvSpPr>
          <p:cNvPr id="612" name="TB"/>
          <p:cNvSpPr txBox="1"/>
          <p:nvPr/>
        </p:nvSpPr>
        <p:spPr>
          <a:xfrm>
            <a:off x="3327400" y="863600"/>
            <a:ext cx="1193800" cy="635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Onda 3 (em curso)</a:t>
            </a:r>
          </a:p>
          <a:p>
            <a:pPr algn="l">
              <a:buNone/>
            </a:pPr>
            <a:r>
              <a:rPr lang="pt-BR" sz="900" b="0" i="0" dirty="0">
                <a:solidFill>
                  <a:srgbClr val="6B7785"/>
                </a:solidFill>
                <a:latin typeface="Calibri"/>
              </a:rPr>
              <a:t>126 de 162 técnicos</a:t>
            </a:r>
          </a:p>
        </p:txBody>
      </p:sp>
      <p:sp>
        <p:nvSpPr>
          <p:cNvPr id="613" name="Rect"/>
          <p:cNvSpPr/>
          <p:nvPr/>
        </p:nvSpPr>
        <p:spPr>
          <a:xfrm>
            <a:off x="4648200" y="812800"/>
            <a:ext cx="2184400" cy="711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4" name="Rect"/>
          <p:cNvSpPr/>
          <p:nvPr/>
        </p:nvSpPr>
        <p:spPr>
          <a:xfrm>
            <a:off x="4648200" y="812800"/>
            <a:ext cx="50800" cy="7112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5" name="TB"/>
          <p:cNvSpPr txBox="1"/>
          <p:nvPr/>
        </p:nvSpPr>
        <p:spPr>
          <a:xfrm>
            <a:off x="4749800" y="838200"/>
            <a:ext cx="812800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200" b="1" i="0" dirty="0">
                <a:solidFill>
                  <a:srgbClr val="C0392B"/>
                </a:solidFill>
                <a:latin typeface="Calibri"/>
              </a:rPr>
              <a:t>36</a:t>
            </a:r>
          </a:p>
        </p:txBody>
      </p:sp>
      <p:sp>
        <p:nvSpPr>
          <p:cNvPr id="616" name="TB"/>
          <p:cNvSpPr txBox="1"/>
          <p:nvPr/>
        </p:nvSpPr>
        <p:spPr>
          <a:xfrm>
            <a:off x="5562600" y="863600"/>
            <a:ext cx="1193800" cy="635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técnicos a contratar</a:t>
            </a:r>
          </a:p>
          <a:p>
            <a:pPr algn="l">
              <a:buNone/>
            </a:pPr>
            <a:r>
              <a:rPr lang="pt-BR" sz="900" b="0" i="0" dirty="0">
                <a:solidFill>
                  <a:srgbClr val="6B7785"/>
                </a:solidFill>
                <a:latin typeface="Calibri"/>
              </a:rPr>
              <a:t>31 Jr · 2 Pl · 3 Sr</a:t>
            </a:r>
          </a:p>
        </p:txBody>
      </p:sp>
      <p:sp>
        <p:nvSpPr>
          <p:cNvPr id="617" name="Rect"/>
          <p:cNvSpPr/>
          <p:nvPr/>
        </p:nvSpPr>
        <p:spPr>
          <a:xfrm>
            <a:off x="6883400" y="812800"/>
            <a:ext cx="2184400" cy="711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8" name="Rect"/>
          <p:cNvSpPr/>
          <p:nvPr/>
        </p:nvSpPr>
        <p:spPr>
          <a:xfrm>
            <a:off x="6883400" y="812800"/>
            <a:ext cx="50800" cy="7112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19" name="TB"/>
          <p:cNvSpPr txBox="1"/>
          <p:nvPr/>
        </p:nvSpPr>
        <p:spPr>
          <a:xfrm>
            <a:off x="6985000" y="838200"/>
            <a:ext cx="812800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200" b="1" i="0" dirty="0">
                <a:solidFill>
                  <a:srgbClr val="2E78B5"/>
                </a:solidFill>
                <a:latin typeface="Calibri"/>
              </a:rPr>
              <a:t>86%</a:t>
            </a:r>
          </a:p>
        </p:txBody>
      </p:sp>
      <p:sp>
        <p:nvSpPr>
          <p:cNvPr id="620" name="TB"/>
          <p:cNvSpPr txBox="1"/>
          <p:nvPr/>
        </p:nvSpPr>
        <p:spPr>
          <a:xfrm>
            <a:off x="7797800" y="863600"/>
            <a:ext cx="1193800" cy="635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projeto consolidado</a:t>
            </a:r>
          </a:p>
          <a:p>
            <a:pPr algn="l">
              <a:buNone/>
            </a:pPr>
            <a:r>
              <a:rPr lang="pt-BR" sz="900" b="0" i="0" dirty="0">
                <a:solidFill>
                  <a:srgbClr val="6B7785"/>
                </a:solidFill>
                <a:latin typeface="Calibri"/>
              </a:rPr>
              <a:t>meta 100% até 09/06</a:t>
            </a:r>
          </a:p>
        </p:txBody>
      </p:sp>
      <p:sp>
        <p:nvSpPr>
          <p:cNvPr id="622" name="Rect"/>
          <p:cNvSpPr/>
          <p:nvPr/>
        </p:nvSpPr>
        <p:spPr>
          <a:xfrm>
            <a:off x="5067300" y="1669143"/>
            <a:ext cx="50800" cy="22606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23" name="TB"/>
          <p:cNvSpPr txBox="1"/>
          <p:nvPr/>
        </p:nvSpPr>
        <p:spPr>
          <a:xfrm>
            <a:off x="5181600" y="1708150"/>
            <a:ext cx="4241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EVOLUÇÃO DA CONTRATAÇÃO POR ONDA</a:t>
            </a:r>
          </a:p>
        </p:txBody>
      </p:sp>
      <p:sp>
        <p:nvSpPr>
          <p:cNvPr id="624" name="TB"/>
          <p:cNvSpPr txBox="1"/>
          <p:nvPr/>
        </p:nvSpPr>
        <p:spPr>
          <a:xfrm>
            <a:off x="5181600" y="1911350"/>
            <a:ext cx="42418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4 lotes · 3 ondas · 595 técnicos no total</a:t>
            </a:r>
          </a:p>
        </p:txBody>
      </p:sp>
      <p:sp>
        <p:nvSpPr>
          <p:cNvPr id="625" name="Rect"/>
          <p:cNvSpPr/>
          <p:nvPr/>
        </p:nvSpPr>
        <p:spPr>
          <a:xfrm>
            <a:off x="5168900" y="2227943"/>
            <a:ext cx="3479800" cy="254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26" name="TB"/>
          <p:cNvSpPr txBox="1"/>
          <p:nvPr/>
        </p:nvSpPr>
        <p:spPr>
          <a:xfrm>
            <a:off x="5194300" y="2266043"/>
            <a:ext cx="7620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FFFFFF"/>
                </a:solidFill>
                <a:latin typeface="Calibri"/>
              </a:rPr>
              <a:t>Onda</a:t>
            </a:r>
          </a:p>
        </p:txBody>
      </p:sp>
      <p:sp>
        <p:nvSpPr>
          <p:cNvPr id="627" name="TB"/>
          <p:cNvSpPr txBox="1"/>
          <p:nvPr/>
        </p:nvSpPr>
        <p:spPr>
          <a:xfrm>
            <a:off x="6007100" y="2266043"/>
            <a:ext cx="9144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dirty="0" err="1">
                <a:solidFill>
                  <a:srgbClr val="FFFFFF"/>
                </a:solidFill>
                <a:latin typeface="Calibri"/>
              </a:rPr>
              <a:t>UREs</a:t>
            </a:r>
            <a:endParaRPr lang="pt-BR" sz="10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8" name="TB"/>
          <p:cNvSpPr txBox="1"/>
          <p:nvPr/>
        </p:nvSpPr>
        <p:spPr>
          <a:xfrm>
            <a:off x="6972300" y="2266043"/>
            <a:ext cx="812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/>
              </a:rPr>
              <a:t>Escolas</a:t>
            </a:r>
            <a:endParaRPr lang="pt-BR" sz="10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9" name="TB"/>
          <p:cNvSpPr txBox="1"/>
          <p:nvPr/>
        </p:nvSpPr>
        <p:spPr>
          <a:xfrm>
            <a:off x="7759700" y="2266043"/>
            <a:ext cx="1014021" cy="210457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/>
              </a:rPr>
              <a:t>Técnicos </a:t>
            </a:r>
            <a:endParaRPr lang="pt-BR" sz="10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2" name="TB"/>
          <p:cNvSpPr txBox="1"/>
          <p:nvPr/>
        </p:nvSpPr>
        <p:spPr>
          <a:xfrm>
            <a:off x="5194300" y="2532743"/>
            <a:ext cx="762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Lote 1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33" name="TB"/>
          <p:cNvSpPr txBox="1"/>
          <p:nvPr/>
        </p:nvSpPr>
        <p:spPr>
          <a:xfrm>
            <a:off x="6007100" y="2532743"/>
            <a:ext cx="914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13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34" name="TB"/>
          <p:cNvSpPr txBox="1"/>
          <p:nvPr/>
        </p:nvSpPr>
        <p:spPr>
          <a:xfrm>
            <a:off x="6972300" y="25327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1065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35" name="TB"/>
          <p:cNvSpPr txBox="1"/>
          <p:nvPr/>
        </p:nvSpPr>
        <p:spPr>
          <a:xfrm>
            <a:off x="7835900" y="25327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118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37" name="Rect"/>
          <p:cNvSpPr/>
          <p:nvPr/>
        </p:nvSpPr>
        <p:spPr>
          <a:xfrm>
            <a:off x="5168900" y="2761343"/>
            <a:ext cx="3454400" cy="279400"/>
          </a:xfrm>
          <a:prstGeom prst="rect">
            <a:avLst/>
          </a:prstGeom>
          <a:solidFill>
            <a:srgbClr val="F8F9F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38" name="TB"/>
          <p:cNvSpPr txBox="1"/>
          <p:nvPr/>
        </p:nvSpPr>
        <p:spPr>
          <a:xfrm>
            <a:off x="5194300" y="2812143"/>
            <a:ext cx="762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Lote 2</a:t>
            </a:r>
          </a:p>
          <a:p>
            <a:pPr algn="l">
              <a:buNone/>
            </a:pP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39" name="TB"/>
          <p:cNvSpPr txBox="1"/>
          <p:nvPr/>
        </p:nvSpPr>
        <p:spPr>
          <a:xfrm>
            <a:off x="6007100" y="2812143"/>
            <a:ext cx="914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15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40" name="TB"/>
          <p:cNvSpPr txBox="1"/>
          <p:nvPr/>
        </p:nvSpPr>
        <p:spPr>
          <a:xfrm>
            <a:off x="6972300" y="28121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1062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41" name="TB"/>
          <p:cNvSpPr txBox="1"/>
          <p:nvPr/>
        </p:nvSpPr>
        <p:spPr>
          <a:xfrm>
            <a:off x="7835900" y="28121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121</a:t>
            </a:r>
          </a:p>
        </p:txBody>
      </p:sp>
      <p:sp>
        <p:nvSpPr>
          <p:cNvPr id="644" name="TB"/>
          <p:cNvSpPr txBox="1"/>
          <p:nvPr/>
        </p:nvSpPr>
        <p:spPr>
          <a:xfrm>
            <a:off x="5194300" y="3091543"/>
            <a:ext cx="762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Lote </a:t>
            </a: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3</a:t>
            </a:r>
          </a:p>
        </p:txBody>
      </p:sp>
      <p:sp>
        <p:nvSpPr>
          <p:cNvPr id="645" name="TB"/>
          <p:cNvSpPr txBox="1"/>
          <p:nvPr/>
        </p:nvSpPr>
        <p:spPr>
          <a:xfrm>
            <a:off x="6007100" y="3091543"/>
            <a:ext cx="914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39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46" name="TB"/>
          <p:cNvSpPr txBox="1"/>
          <p:nvPr/>
        </p:nvSpPr>
        <p:spPr>
          <a:xfrm>
            <a:off x="6972300" y="30915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1616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47" name="TB"/>
          <p:cNvSpPr txBox="1"/>
          <p:nvPr/>
        </p:nvSpPr>
        <p:spPr>
          <a:xfrm>
            <a:off x="7835900" y="30915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200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49" name="Rect"/>
          <p:cNvSpPr/>
          <p:nvPr/>
        </p:nvSpPr>
        <p:spPr>
          <a:xfrm>
            <a:off x="5168900" y="3320143"/>
            <a:ext cx="3454400" cy="2794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50" name="TB"/>
          <p:cNvSpPr txBox="1"/>
          <p:nvPr/>
        </p:nvSpPr>
        <p:spPr>
          <a:xfrm>
            <a:off x="5168900" y="3644900"/>
            <a:ext cx="762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Total</a:t>
            </a:r>
          </a:p>
        </p:txBody>
      </p:sp>
      <p:sp>
        <p:nvSpPr>
          <p:cNvPr id="651" name="TB"/>
          <p:cNvSpPr txBox="1"/>
          <p:nvPr/>
        </p:nvSpPr>
        <p:spPr>
          <a:xfrm>
            <a:off x="5981700" y="3644900"/>
            <a:ext cx="914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91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52" name="TB"/>
          <p:cNvSpPr txBox="1"/>
          <p:nvPr/>
        </p:nvSpPr>
        <p:spPr>
          <a:xfrm>
            <a:off x="6972300" y="36376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5080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653" name="TB"/>
          <p:cNvSpPr txBox="1"/>
          <p:nvPr/>
        </p:nvSpPr>
        <p:spPr>
          <a:xfrm>
            <a:off x="7810500" y="3644900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333333"/>
                </a:solidFill>
                <a:latin typeface="Calibri"/>
              </a:rPr>
              <a:t>595</a:t>
            </a:r>
          </a:p>
        </p:txBody>
      </p:sp>
      <p:sp>
        <p:nvSpPr>
          <p:cNvPr id="656" name="Rect"/>
          <p:cNvSpPr/>
          <p:nvPr/>
        </p:nvSpPr>
        <p:spPr>
          <a:xfrm>
            <a:off x="5676900" y="4181203"/>
            <a:ext cx="83820" cy="2044337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2" name="TB">
            <a:extLst>
              <a:ext uri="{FF2B5EF4-FFF2-40B4-BE49-F238E27FC236}">
                <a16:creationId xmlns:a16="http://schemas.microsoft.com/office/drawing/2014/main" id="{B9C9FC31-8DBD-23F9-AA53-5ACE7F67F96F}"/>
              </a:ext>
            </a:extLst>
          </p:cNvPr>
          <p:cNvSpPr txBox="1"/>
          <p:nvPr/>
        </p:nvSpPr>
        <p:spPr>
          <a:xfrm>
            <a:off x="5194300" y="3358243"/>
            <a:ext cx="762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Lote 4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3" name="TB">
            <a:extLst>
              <a:ext uri="{FF2B5EF4-FFF2-40B4-BE49-F238E27FC236}">
                <a16:creationId xmlns:a16="http://schemas.microsoft.com/office/drawing/2014/main" id="{695ECB91-8797-C5B1-4C55-41B444801BCB}"/>
              </a:ext>
            </a:extLst>
          </p:cNvPr>
          <p:cNvSpPr txBox="1"/>
          <p:nvPr/>
        </p:nvSpPr>
        <p:spPr>
          <a:xfrm>
            <a:off x="6007100" y="3358243"/>
            <a:ext cx="9144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24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4" name="TB">
            <a:extLst>
              <a:ext uri="{FF2B5EF4-FFF2-40B4-BE49-F238E27FC236}">
                <a16:creationId xmlns:a16="http://schemas.microsoft.com/office/drawing/2014/main" id="{E9BA85D8-F3FA-AD75-5204-ACC6D0B1C89E}"/>
              </a:ext>
            </a:extLst>
          </p:cNvPr>
          <p:cNvSpPr txBox="1"/>
          <p:nvPr/>
        </p:nvSpPr>
        <p:spPr>
          <a:xfrm>
            <a:off x="6972300" y="33582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1329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5" name="TB">
            <a:extLst>
              <a:ext uri="{FF2B5EF4-FFF2-40B4-BE49-F238E27FC236}">
                <a16:creationId xmlns:a16="http://schemas.microsoft.com/office/drawing/2014/main" id="{FAC7047D-66B4-3C19-61FF-72D0F2594036}"/>
              </a:ext>
            </a:extLst>
          </p:cNvPr>
          <p:cNvSpPr txBox="1"/>
          <p:nvPr/>
        </p:nvSpPr>
        <p:spPr>
          <a:xfrm>
            <a:off x="7835900" y="3358243"/>
            <a:ext cx="812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156</a:t>
            </a:r>
          </a:p>
        </p:txBody>
      </p:sp>
      <p:sp>
        <p:nvSpPr>
          <p:cNvPr id="21" name="Rect">
            <a:extLst>
              <a:ext uri="{FF2B5EF4-FFF2-40B4-BE49-F238E27FC236}">
                <a16:creationId xmlns:a16="http://schemas.microsoft.com/office/drawing/2014/main" id="{A17A2BC8-E941-2649-CD63-A451E3FFB659}"/>
              </a:ext>
            </a:extLst>
          </p:cNvPr>
          <p:cNvSpPr/>
          <p:nvPr/>
        </p:nvSpPr>
        <p:spPr>
          <a:xfrm>
            <a:off x="172720" y="1828799"/>
            <a:ext cx="50800" cy="160020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7" name="Rect">
            <a:extLst>
              <a:ext uri="{FF2B5EF4-FFF2-40B4-BE49-F238E27FC236}">
                <a16:creationId xmlns:a16="http://schemas.microsoft.com/office/drawing/2014/main" id="{73D76ABB-0E3B-AFF2-C547-C4429AE5AFDF}"/>
              </a:ext>
            </a:extLst>
          </p:cNvPr>
          <p:cNvSpPr/>
          <p:nvPr/>
        </p:nvSpPr>
        <p:spPr>
          <a:xfrm>
            <a:off x="167640" y="3657600"/>
            <a:ext cx="45719" cy="2590799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25C0CD1D-931D-AB04-CC99-4A530AC7D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79" y="3674320"/>
            <a:ext cx="4345516" cy="2660521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BB6FFAE1-2057-E969-01CE-71F06DB8E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4136403"/>
            <a:ext cx="2346960" cy="2131147"/>
          </a:xfrm>
          <a:prstGeom prst="rect">
            <a:avLst/>
          </a:prstGeom>
        </p:spPr>
      </p:pic>
      <p:pic>
        <p:nvPicPr>
          <p:cNvPr id="33" name="Imagem 32">
            <a:extLst>
              <a:ext uri="{FF2B5EF4-FFF2-40B4-BE49-F238E27FC236}">
                <a16:creationId xmlns:a16="http://schemas.microsoft.com/office/drawing/2014/main" id="{9B84FD39-5BC1-1B87-4CC2-A4056D4801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562" y="1828799"/>
            <a:ext cx="4461438" cy="1703362"/>
          </a:xfrm>
          <a:prstGeom prst="rect">
            <a:avLst/>
          </a:prstGeom>
        </p:spPr>
      </p:pic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961990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01" name="TB"/>
          <p:cNvSpPr txBox="1"/>
          <p:nvPr/>
        </p:nvSpPr>
        <p:spPr>
          <a:xfrm>
            <a:off x="228600" y="152400"/>
            <a:ext cx="6858000" cy="406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2200" b="1" i="0" dirty="0">
                <a:solidFill>
                  <a:srgbClr val="FFFFFF"/>
                </a:solidFill>
                <a:latin typeface="Calibri"/>
              </a:rPr>
              <a:t>CRM e Automação de Atendimento</a:t>
            </a:r>
          </a:p>
        </p:txBody>
      </p:sp>
      <p:sp>
        <p:nvSpPr>
          <p:cNvPr id="402" name="Rect"/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03" name="TB"/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404" name="TB"/>
          <p:cNvSpPr txBox="1"/>
          <p:nvPr/>
        </p:nvSpPr>
        <p:spPr>
          <a:xfrm>
            <a:off x="228600" y="787400"/>
            <a:ext cx="8686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6B7785"/>
                </a:solidFill>
                <a:latin typeface="Calibri"/>
              </a:rPr>
              <a:t>Portal único Dynamics 365 + agentes virtuais que automatizam suporte à rede SEDUC</a:t>
            </a:r>
          </a:p>
        </p:txBody>
      </p:sp>
      <p:sp>
        <p:nvSpPr>
          <p:cNvPr id="405" name="Rect"/>
          <p:cNvSpPr/>
          <p:nvPr/>
        </p:nvSpPr>
        <p:spPr>
          <a:xfrm>
            <a:off x="177800" y="1066800"/>
            <a:ext cx="21844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06" name="Rect"/>
          <p:cNvSpPr/>
          <p:nvPr/>
        </p:nvSpPr>
        <p:spPr>
          <a:xfrm>
            <a:off x="177800" y="1066800"/>
            <a:ext cx="50800" cy="635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07" name="TB"/>
          <p:cNvSpPr txBox="1"/>
          <p:nvPr/>
        </p:nvSpPr>
        <p:spPr>
          <a:xfrm>
            <a:off x="279400" y="1117600"/>
            <a:ext cx="889000" cy="533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800" b="1" i="0" dirty="0">
                <a:solidFill>
                  <a:srgbClr val="000000"/>
                </a:solidFill>
                <a:latin typeface="Calibri"/>
              </a:rPr>
              <a:t>23.829</a:t>
            </a:r>
          </a:p>
        </p:txBody>
      </p:sp>
      <p:sp>
        <p:nvSpPr>
          <p:cNvPr id="408" name="TB"/>
          <p:cNvSpPr txBox="1"/>
          <p:nvPr/>
        </p:nvSpPr>
        <p:spPr>
          <a:xfrm>
            <a:off x="1168400" y="1143000"/>
            <a:ext cx="1117600" cy="508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Chamados ainda no mês de maio (até 20/05)</a:t>
            </a:r>
          </a:p>
        </p:txBody>
      </p:sp>
      <p:sp>
        <p:nvSpPr>
          <p:cNvPr id="409" name="Rect"/>
          <p:cNvSpPr/>
          <p:nvPr/>
        </p:nvSpPr>
        <p:spPr>
          <a:xfrm>
            <a:off x="2413000" y="1066800"/>
            <a:ext cx="21844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0" name="Rect"/>
          <p:cNvSpPr/>
          <p:nvPr/>
        </p:nvSpPr>
        <p:spPr>
          <a:xfrm>
            <a:off x="2413000" y="1066800"/>
            <a:ext cx="50800" cy="635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1" name="TB"/>
          <p:cNvSpPr txBox="1"/>
          <p:nvPr/>
        </p:nvSpPr>
        <p:spPr>
          <a:xfrm>
            <a:off x="2514600" y="1117600"/>
            <a:ext cx="889000" cy="533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800" b="1" i="0" dirty="0">
                <a:solidFill>
                  <a:srgbClr val="2E78B5"/>
                </a:solidFill>
                <a:latin typeface="Calibri"/>
              </a:rPr>
              <a:t>7.13/10</a:t>
            </a:r>
          </a:p>
        </p:txBody>
      </p:sp>
      <p:sp>
        <p:nvSpPr>
          <p:cNvPr id="412" name="TB"/>
          <p:cNvSpPr txBox="1"/>
          <p:nvPr/>
        </p:nvSpPr>
        <p:spPr>
          <a:xfrm>
            <a:off x="3403600" y="1143000"/>
            <a:ext cx="1117600" cy="508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Avaliação média no mês de maio</a:t>
            </a:r>
          </a:p>
        </p:txBody>
      </p:sp>
      <p:sp>
        <p:nvSpPr>
          <p:cNvPr id="413" name="Rect"/>
          <p:cNvSpPr/>
          <p:nvPr/>
        </p:nvSpPr>
        <p:spPr>
          <a:xfrm>
            <a:off x="4648200" y="1066800"/>
            <a:ext cx="21844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4" name="Rect"/>
          <p:cNvSpPr/>
          <p:nvPr/>
        </p:nvSpPr>
        <p:spPr>
          <a:xfrm>
            <a:off x="4648200" y="1066800"/>
            <a:ext cx="50800" cy="6350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5" name="TB"/>
          <p:cNvSpPr txBox="1"/>
          <p:nvPr/>
        </p:nvSpPr>
        <p:spPr>
          <a:xfrm>
            <a:off x="4749800" y="1117600"/>
            <a:ext cx="889000" cy="533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800" b="1" i="0" dirty="0">
                <a:solidFill>
                  <a:srgbClr val="2E8B57"/>
                </a:solidFill>
                <a:latin typeface="Calibri"/>
              </a:rPr>
              <a:t>12 dias</a:t>
            </a:r>
          </a:p>
        </p:txBody>
      </p:sp>
      <p:sp>
        <p:nvSpPr>
          <p:cNvPr id="416" name="TB"/>
          <p:cNvSpPr txBox="1"/>
          <p:nvPr/>
        </p:nvSpPr>
        <p:spPr>
          <a:xfrm>
            <a:off x="5638800" y="1143000"/>
            <a:ext cx="1117600" cy="508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333333"/>
                </a:solidFill>
                <a:latin typeface="Calibri"/>
              </a:rPr>
              <a:t>De SLA médio para resolução dos chamados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417" name="Rect"/>
          <p:cNvSpPr/>
          <p:nvPr/>
        </p:nvSpPr>
        <p:spPr>
          <a:xfrm>
            <a:off x="6883400" y="1066800"/>
            <a:ext cx="21844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8" name="Rect"/>
          <p:cNvSpPr/>
          <p:nvPr/>
        </p:nvSpPr>
        <p:spPr>
          <a:xfrm>
            <a:off x="6883400" y="1066800"/>
            <a:ext cx="50800" cy="6350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19" name="TB"/>
          <p:cNvSpPr txBox="1"/>
          <p:nvPr/>
        </p:nvSpPr>
        <p:spPr>
          <a:xfrm>
            <a:off x="6985000" y="1117600"/>
            <a:ext cx="889000" cy="533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800" b="1" i="0" dirty="0">
                <a:solidFill>
                  <a:srgbClr val="8E5BBA"/>
                </a:solidFill>
                <a:latin typeface="Calibri"/>
              </a:rPr>
              <a:t>3.000+</a:t>
            </a:r>
          </a:p>
        </p:txBody>
      </p:sp>
      <p:sp>
        <p:nvSpPr>
          <p:cNvPr id="420" name="TB"/>
          <p:cNvSpPr txBox="1"/>
          <p:nvPr/>
        </p:nvSpPr>
        <p:spPr>
          <a:xfrm>
            <a:off x="7874000" y="1143000"/>
            <a:ext cx="1117600" cy="508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artigos na base de conhecimento</a:t>
            </a:r>
          </a:p>
        </p:txBody>
      </p:sp>
      <p:sp>
        <p:nvSpPr>
          <p:cNvPr id="421" name="Rect"/>
          <p:cNvSpPr/>
          <p:nvPr/>
        </p:nvSpPr>
        <p:spPr>
          <a:xfrm>
            <a:off x="177800" y="1803400"/>
            <a:ext cx="4419600" cy="4216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22" name="Rect"/>
          <p:cNvSpPr/>
          <p:nvPr/>
        </p:nvSpPr>
        <p:spPr>
          <a:xfrm>
            <a:off x="177800" y="1803400"/>
            <a:ext cx="50800" cy="42164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23" name="TB"/>
          <p:cNvSpPr txBox="1"/>
          <p:nvPr/>
        </p:nvSpPr>
        <p:spPr>
          <a:xfrm>
            <a:off x="304800" y="1879600"/>
            <a:ext cx="4241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PORTAL DE ATENDIMENTO — "CONECTADOS"</a:t>
            </a:r>
          </a:p>
        </p:txBody>
      </p:sp>
      <p:sp>
        <p:nvSpPr>
          <p:cNvPr id="424" name="TB"/>
          <p:cNvSpPr txBox="1"/>
          <p:nvPr/>
        </p:nvSpPr>
        <p:spPr>
          <a:xfrm>
            <a:off x="304800" y="2095500"/>
            <a:ext cx="4241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atendimento.educacao.sp.gov.br</a:t>
            </a:r>
          </a:p>
        </p:txBody>
      </p:sp>
      <p:sp>
        <p:nvSpPr>
          <p:cNvPr id="425" name="Rect"/>
          <p:cNvSpPr/>
          <p:nvPr/>
        </p:nvSpPr>
        <p:spPr>
          <a:xfrm>
            <a:off x="304800" y="2336800"/>
            <a:ext cx="4165600" cy="12700"/>
          </a:xfrm>
          <a:prstGeom prst="rect">
            <a:avLst/>
          </a:prstGeom>
          <a:solidFill>
            <a:srgbClr val="D5DAE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26" name="TB"/>
          <p:cNvSpPr txBox="1"/>
          <p:nvPr/>
        </p:nvSpPr>
        <p:spPr>
          <a:xfrm>
            <a:off x="304800" y="2400300"/>
            <a:ext cx="4241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78B5"/>
                </a:solidFill>
                <a:latin typeface="Calibri"/>
              </a:rPr>
              <a:t>Stack tecnológico</a:t>
            </a:r>
          </a:p>
        </p:txBody>
      </p:sp>
      <p:sp>
        <p:nvSpPr>
          <p:cNvPr id="427" name="TB"/>
          <p:cNvSpPr txBox="1"/>
          <p:nvPr/>
        </p:nvSpPr>
        <p:spPr>
          <a:xfrm>
            <a:off x="304800" y="2603500"/>
            <a:ext cx="4241800" cy="635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Microsoft Dynamics 365 em nuvem Azure, integrado a Microsoft 365 e ao chatbot Bob (CMSP). Em produção desde 2018.</a:t>
            </a:r>
          </a:p>
        </p:txBody>
      </p:sp>
      <p:sp>
        <p:nvSpPr>
          <p:cNvPr id="432" name="Rect"/>
          <p:cNvSpPr/>
          <p:nvPr/>
        </p:nvSpPr>
        <p:spPr>
          <a:xfrm>
            <a:off x="4724400" y="1803400"/>
            <a:ext cx="4241800" cy="42164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33" name="Rect"/>
          <p:cNvSpPr/>
          <p:nvPr/>
        </p:nvSpPr>
        <p:spPr>
          <a:xfrm>
            <a:off x="4724400" y="1803400"/>
            <a:ext cx="50800" cy="42164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34" name="TB"/>
          <p:cNvSpPr txBox="1"/>
          <p:nvPr/>
        </p:nvSpPr>
        <p:spPr>
          <a:xfrm>
            <a:off x="4851400" y="1879600"/>
            <a:ext cx="4064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AVANÇOS — IA E COMUNICAÇÃO</a:t>
            </a:r>
          </a:p>
        </p:txBody>
      </p:sp>
      <p:sp>
        <p:nvSpPr>
          <p:cNvPr id="435" name="TB"/>
          <p:cNvSpPr txBox="1"/>
          <p:nvPr/>
        </p:nvSpPr>
        <p:spPr>
          <a:xfrm>
            <a:off x="4851400" y="2095500"/>
            <a:ext cx="40640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Camada inteligente e canal WhatsApp para a rede</a:t>
            </a:r>
          </a:p>
        </p:txBody>
      </p:sp>
      <p:sp>
        <p:nvSpPr>
          <p:cNvPr id="436" name="Rect"/>
          <p:cNvSpPr/>
          <p:nvPr/>
        </p:nvSpPr>
        <p:spPr>
          <a:xfrm>
            <a:off x="4851400" y="2336800"/>
            <a:ext cx="3987800" cy="12700"/>
          </a:xfrm>
          <a:prstGeom prst="rect">
            <a:avLst/>
          </a:prstGeom>
          <a:solidFill>
            <a:srgbClr val="D5DAE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37" name="Rect"/>
          <p:cNvSpPr/>
          <p:nvPr/>
        </p:nvSpPr>
        <p:spPr>
          <a:xfrm>
            <a:off x="4851400" y="2438400"/>
            <a:ext cx="1968500" cy="13970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38" name="Rect"/>
          <p:cNvSpPr/>
          <p:nvPr/>
        </p:nvSpPr>
        <p:spPr>
          <a:xfrm>
            <a:off x="4851400" y="2438400"/>
            <a:ext cx="38100" cy="13970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39" name="TB"/>
          <p:cNvSpPr txBox="1"/>
          <p:nvPr/>
        </p:nvSpPr>
        <p:spPr>
          <a:xfrm>
            <a:off x="4953000" y="2540000"/>
            <a:ext cx="18161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CRM segmentado por público</a:t>
            </a:r>
          </a:p>
        </p:txBody>
      </p:sp>
      <p:sp>
        <p:nvSpPr>
          <p:cNvPr id="440" name="TB"/>
          <p:cNvSpPr txBox="1"/>
          <p:nvPr/>
        </p:nvSpPr>
        <p:spPr>
          <a:xfrm>
            <a:off x="4953000" y="2819400"/>
            <a:ext cx="18161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8B57"/>
                </a:solidFill>
                <a:latin typeface="Calibri"/>
              </a:rPr>
              <a:t>5 réguas conectadas</a:t>
            </a:r>
          </a:p>
        </p:txBody>
      </p:sp>
      <p:sp>
        <p:nvSpPr>
          <p:cNvPr id="441" name="TB"/>
          <p:cNvSpPr txBox="1"/>
          <p:nvPr/>
        </p:nvSpPr>
        <p:spPr>
          <a:xfrm>
            <a:off x="4953000" y="3149600"/>
            <a:ext cx="1816100" cy="609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Alunos · Responsáveis · Pedagógicos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Gestores/UREs · OTP transacional</a:t>
            </a:r>
          </a:p>
        </p:txBody>
      </p:sp>
      <p:sp>
        <p:nvSpPr>
          <p:cNvPr id="442" name="Rect"/>
          <p:cNvSpPr/>
          <p:nvPr/>
        </p:nvSpPr>
        <p:spPr>
          <a:xfrm>
            <a:off x="6896100" y="2438400"/>
            <a:ext cx="1968500" cy="13970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43" name="Rect"/>
          <p:cNvSpPr/>
          <p:nvPr/>
        </p:nvSpPr>
        <p:spPr>
          <a:xfrm>
            <a:off x="6896100" y="2438400"/>
            <a:ext cx="38100" cy="1397000"/>
          </a:xfrm>
          <a:prstGeom prst="rect">
            <a:avLst/>
          </a:prstGeom>
          <a:solidFill>
            <a:srgbClr val="1A8FA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44" name="TB"/>
          <p:cNvSpPr txBox="1"/>
          <p:nvPr/>
        </p:nvSpPr>
        <p:spPr>
          <a:xfrm>
            <a:off x="6997700" y="2540000"/>
            <a:ext cx="18161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WhatsApp Business Escolas</a:t>
            </a:r>
          </a:p>
        </p:txBody>
      </p:sp>
      <p:sp>
        <p:nvSpPr>
          <p:cNvPr id="445" name="TB"/>
          <p:cNvSpPr txBox="1"/>
          <p:nvPr/>
        </p:nvSpPr>
        <p:spPr>
          <a:xfrm>
            <a:off x="6997700" y="2819400"/>
            <a:ext cx="18161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1A8FA5"/>
                </a:solidFill>
                <a:latin typeface="Calibri"/>
              </a:rPr>
              <a:t>Utility + campanhas</a:t>
            </a:r>
          </a:p>
        </p:txBody>
      </p:sp>
      <p:sp>
        <p:nvSpPr>
          <p:cNvPr id="446" name="TB"/>
          <p:cNvSpPr txBox="1"/>
          <p:nvPr/>
        </p:nvSpPr>
        <p:spPr>
          <a:xfrm>
            <a:off x="6997700" y="3149600"/>
            <a:ext cx="1841500" cy="609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Service Window 24h — bidirecional e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rastreável; aprovado pela Meta</a:t>
            </a:r>
          </a:p>
        </p:txBody>
      </p:sp>
      <p:sp>
        <p:nvSpPr>
          <p:cNvPr id="447" name="Rect"/>
          <p:cNvSpPr/>
          <p:nvPr/>
        </p:nvSpPr>
        <p:spPr>
          <a:xfrm>
            <a:off x="4851400" y="3911600"/>
            <a:ext cx="1968500" cy="13970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48" name="Rect"/>
          <p:cNvSpPr/>
          <p:nvPr/>
        </p:nvSpPr>
        <p:spPr>
          <a:xfrm>
            <a:off x="4851400" y="3911600"/>
            <a:ext cx="38100" cy="13970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49" name="TB"/>
          <p:cNvSpPr txBox="1"/>
          <p:nvPr/>
        </p:nvSpPr>
        <p:spPr>
          <a:xfrm>
            <a:off x="4953000" y="4013200"/>
            <a:ext cx="18161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Comunicação pedagógica</a:t>
            </a:r>
          </a:p>
        </p:txBody>
      </p:sp>
      <p:sp>
        <p:nvSpPr>
          <p:cNvPr id="450" name="TB"/>
          <p:cNvSpPr txBox="1"/>
          <p:nvPr/>
        </p:nvSpPr>
        <p:spPr>
          <a:xfrm>
            <a:off x="4953000" y="4292600"/>
            <a:ext cx="18161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8E5BBA"/>
                </a:solidFill>
                <a:latin typeface="Calibri"/>
              </a:rPr>
              <a:t>EFAPE e formação</a:t>
            </a:r>
          </a:p>
        </p:txBody>
      </p:sp>
      <p:sp>
        <p:nvSpPr>
          <p:cNvPr id="451" name="TB"/>
          <p:cNvSpPr txBox="1"/>
          <p:nvPr/>
        </p:nvSpPr>
        <p:spPr>
          <a:xfrm>
            <a:off x="4953000" y="4622800"/>
            <a:ext cx="1816100" cy="609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Comunicação institucional para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professores e formação continuada</a:t>
            </a:r>
          </a:p>
        </p:txBody>
      </p:sp>
      <p:sp>
        <p:nvSpPr>
          <p:cNvPr id="452" name="Rect"/>
          <p:cNvSpPr/>
          <p:nvPr/>
        </p:nvSpPr>
        <p:spPr>
          <a:xfrm>
            <a:off x="6896100" y="3911600"/>
            <a:ext cx="1968500" cy="13970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53" name="Rect"/>
          <p:cNvSpPr/>
          <p:nvPr/>
        </p:nvSpPr>
        <p:spPr>
          <a:xfrm>
            <a:off x="6896100" y="3911600"/>
            <a:ext cx="38100" cy="13970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454" name="TB"/>
          <p:cNvSpPr txBox="1"/>
          <p:nvPr/>
        </p:nvSpPr>
        <p:spPr>
          <a:xfrm>
            <a:off x="6997700" y="4013200"/>
            <a:ext cx="18161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Chatbots e atendimento</a:t>
            </a:r>
          </a:p>
        </p:txBody>
      </p:sp>
      <p:sp>
        <p:nvSpPr>
          <p:cNvPr id="455" name="TB"/>
          <p:cNvSpPr txBox="1"/>
          <p:nvPr/>
        </p:nvSpPr>
        <p:spPr>
          <a:xfrm>
            <a:off x="6997700" y="4292600"/>
            <a:ext cx="18161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D9822B"/>
                </a:solidFill>
                <a:latin typeface="Calibri"/>
              </a:rPr>
              <a:t>Multiplica · Orquestrador · PDDE</a:t>
            </a:r>
          </a:p>
        </p:txBody>
      </p:sp>
      <p:sp>
        <p:nvSpPr>
          <p:cNvPr id="456" name="TB"/>
          <p:cNvSpPr txBox="1"/>
          <p:nvPr/>
        </p:nvSpPr>
        <p:spPr>
          <a:xfrm>
            <a:off x="6997700" y="4622800"/>
            <a:ext cx="2108200" cy="609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Suporte automatizado, roteamento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inteligente e redução de chamados</a:t>
            </a:r>
          </a:p>
        </p:txBody>
      </p:sp>
      <p:sp>
        <p:nvSpPr>
          <p:cNvPr id="457" name="TB"/>
          <p:cNvSpPr txBox="1"/>
          <p:nvPr/>
        </p:nvSpPr>
        <p:spPr>
          <a:xfrm>
            <a:off x="4851400" y="5410200"/>
            <a:ext cx="40640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8B57"/>
                </a:solidFill>
                <a:latin typeface="Calibri"/>
              </a:rPr>
              <a:t>Programas que já usam o canal WhatsApp</a:t>
            </a:r>
          </a:p>
        </p:txBody>
      </p:sp>
      <p:sp>
        <p:nvSpPr>
          <p:cNvPr id="458" name="TB"/>
          <p:cNvSpPr txBox="1"/>
          <p:nvPr/>
        </p:nvSpPr>
        <p:spPr>
          <a:xfrm>
            <a:off x="4851400" y="5613400"/>
            <a:ext cx="4064000" cy="609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Sala do Futuro · Conviva SP · TarefaSP · Prepara SP · Provão Paulista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Aluno Monitor · Aulas Olímpicas · Copa da Escola · Beem Estágio · PEI</a:t>
            </a:r>
          </a:p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Professor Tutor · Prontos pro Mundo · SAEB · processos seletivos</a:t>
            </a:r>
          </a:p>
        </p:txBody>
      </p:sp>
      <p:graphicFrame>
        <p:nvGraphicFramePr>
          <p:cNvPr id="500" name="ChartTickets"/>
          <p:cNvGraphicFramePr/>
          <p:nvPr/>
        </p:nvGraphicFramePr>
        <p:xfrm>
          <a:off x="228600" y="3225800"/>
          <a:ext cx="4318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387037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01" name="TB"/>
          <p:cNvSpPr txBox="1"/>
          <p:nvPr/>
        </p:nvSpPr>
        <p:spPr>
          <a:xfrm>
            <a:off x="228600" y="152400"/>
            <a:ext cx="6858000" cy="406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2200" b="1" i="0" dirty="0">
                <a:solidFill>
                  <a:srgbClr val="FFFFFF"/>
                </a:solidFill>
                <a:latin typeface="Calibri"/>
              </a:rPr>
              <a:t>Plataformas de Inteligência da SEDUC</a:t>
            </a:r>
          </a:p>
        </p:txBody>
      </p:sp>
      <p:sp>
        <p:nvSpPr>
          <p:cNvPr id="702" name="Rect"/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03" name="TB"/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704" name="TB"/>
          <p:cNvSpPr txBox="1"/>
          <p:nvPr/>
        </p:nvSpPr>
        <p:spPr>
          <a:xfrm>
            <a:off x="228600" y="787400"/>
            <a:ext cx="86868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6B7785"/>
                </a:solidFill>
                <a:latin typeface="Calibri"/>
              </a:rPr>
              <a:t>Dois ecossistemas paralelos e complementares para decisão baseada em dados</a:t>
            </a:r>
          </a:p>
        </p:txBody>
      </p:sp>
      <p:sp>
        <p:nvSpPr>
          <p:cNvPr id="705" name="Rect"/>
          <p:cNvSpPr/>
          <p:nvPr/>
        </p:nvSpPr>
        <p:spPr>
          <a:xfrm>
            <a:off x="177800" y="1168400"/>
            <a:ext cx="4343400" cy="52578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06" name="Rect"/>
          <p:cNvSpPr/>
          <p:nvPr/>
        </p:nvSpPr>
        <p:spPr>
          <a:xfrm>
            <a:off x="177800" y="1168400"/>
            <a:ext cx="4343400" cy="8890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07" name="TB"/>
          <p:cNvSpPr txBox="1"/>
          <p:nvPr/>
        </p:nvSpPr>
        <p:spPr>
          <a:xfrm>
            <a:off x="355600" y="1295400"/>
            <a:ext cx="3987800" cy="330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FFFFFF"/>
                </a:solidFill>
                <a:latin typeface="Calibri"/>
              </a:rPr>
              <a:t>Escola Total</a:t>
            </a:r>
          </a:p>
        </p:txBody>
      </p:sp>
      <p:sp>
        <p:nvSpPr>
          <p:cNvPr id="708" name="TB"/>
          <p:cNvSpPr txBox="1"/>
          <p:nvPr/>
        </p:nvSpPr>
        <p:spPr>
          <a:xfrm>
            <a:off x="355600" y="1651000"/>
            <a:ext cx="3987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FFFFFF"/>
                </a:solidFill>
                <a:latin typeface="Calibri"/>
              </a:rPr>
              <a:t>Gestão pedagógica</a:t>
            </a:r>
          </a:p>
        </p:txBody>
      </p:sp>
      <p:sp>
        <p:nvSpPr>
          <p:cNvPr id="709" name="Rect"/>
          <p:cNvSpPr/>
          <p:nvPr/>
        </p:nvSpPr>
        <p:spPr>
          <a:xfrm>
            <a:off x="355600" y="1879600"/>
            <a:ext cx="8763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10" name="TB"/>
          <p:cNvSpPr txBox="1"/>
          <p:nvPr/>
        </p:nvSpPr>
        <p:spPr>
          <a:xfrm>
            <a:off x="355600" y="1879600"/>
            <a:ext cx="876300" cy="152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PEDAGÓGICO</a:t>
            </a:r>
          </a:p>
        </p:txBody>
      </p:sp>
      <p:sp>
        <p:nvSpPr>
          <p:cNvPr id="711" name="TB"/>
          <p:cNvSpPr txBox="1"/>
          <p:nvPr/>
        </p:nvSpPr>
        <p:spPr>
          <a:xfrm>
            <a:off x="355600" y="22606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8B57"/>
                </a:solidFill>
                <a:latin typeface="Calibri"/>
              </a:rPr>
              <a:t>Aprendizagem do aluno</a:t>
            </a:r>
          </a:p>
        </p:txBody>
      </p:sp>
      <p:sp>
        <p:nvSpPr>
          <p:cNvPr id="712" name="TB"/>
          <p:cNvSpPr txBox="1"/>
          <p:nvPr/>
        </p:nvSpPr>
        <p:spPr>
          <a:xfrm>
            <a:off x="406400" y="24892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Prova Paulista, Redação Paulista, Sala do Futuro</a:t>
            </a:r>
          </a:p>
        </p:txBody>
      </p:sp>
      <p:sp>
        <p:nvSpPr>
          <p:cNvPr id="713" name="TB"/>
          <p:cNvSpPr txBox="1"/>
          <p:nvPr/>
        </p:nvSpPr>
        <p:spPr>
          <a:xfrm>
            <a:off x="406400" y="27686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Alfabetização, sondagens e frequência escolar</a:t>
            </a:r>
          </a:p>
        </p:txBody>
      </p:sp>
      <p:sp>
        <p:nvSpPr>
          <p:cNvPr id="714" name="Rect"/>
          <p:cNvSpPr/>
          <p:nvPr/>
        </p:nvSpPr>
        <p:spPr>
          <a:xfrm>
            <a:off x="355600" y="31242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15" name="TB"/>
          <p:cNvSpPr txBox="1"/>
          <p:nvPr/>
        </p:nvSpPr>
        <p:spPr>
          <a:xfrm>
            <a:off x="355600" y="31750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8B57"/>
                </a:solidFill>
                <a:latin typeface="Calibri"/>
              </a:rPr>
              <a:t>Formação e prática docente</a:t>
            </a:r>
          </a:p>
        </p:txBody>
      </p:sp>
      <p:sp>
        <p:nvSpPr>
          <p:cNvPr id="716" name="TB"/>
          <p:cNvSpPr txBox="1"/>
          <p:nvPr/>
        </p:nvSpPr>
        <p:spPr>
          <a:xfrm>
            <a:off x="406400" y="34036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Multiplica SP e Ações Formativas EFAPE</a:t>
            </a:r>
          </a:p>
        </p:txBody>
      </p:sp>
      <p:sp>
        <p:nvSpPr>
          <p:cNvPr id="717" name="TB"/>
          <p:cNvSpPr txBox="1"/>
          <p:nvPr/>
        </p:nvSpPr>
        <p:spPr>
          <a:xfrm>
            <a:off x="406400" y="36830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Acompanhamento das escolas PEI e formação contínua</a:t>
            </a:r>
          </a:p>
        </p:txBody>
      </p:sp>
      <p:sp>
        <p:nvSpPr>
          <p:cNvPr id="718" name="Rect"/>
          <p:cNvSpPr/>
          <p:nvPr/>
        </p:nvSpPr>
        <p:spPr>
          <a:xfrm>
            <a:off x="355600" y="40386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19" name="TB"/>
          <p:cNvSpPr txBox="1"/>
          <p:nvPr/>
        </p:nvSpPr>
        <p:spPr>
          <a:xfrm>
            <a:off x="355600" y="40894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8B57"/>
                </a:solidFill>
                <a:latin typeface="Calibri"/>
              </a:rPr>
              <a:t>Plataformas e engajamento</a:t>
            </a:r>
          </a:p>
        </p:txBody>
      </p:sp>
      <p:sp>
        <p:nvSpPr>
          <p:cNvPr id="720" name="TB"/>
          <p:cNvSpPr txBox="1"/>
          <p:nvPr/>
        </p:nvSpPr>
        <p:spPr>
          <a:xfrm>
            <a:off x="406400" y="43180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Pé de Meia, Colegiados, Vestibular Provão Paulista</a:t>
            </a:r>
          </a:p>
        </p:txBody>
      </p:sp>
      <p:sp>
        <p:nvSpPr>
          <p:cNvPr id="721" name="TB"/>
          <p:cNvSpPr txBox="1"/>
          <p:nvPr/>
        </p:nvSpPr>
        <p:spPr>
          <a:xfrm>
            <a:off x="406400" y="45974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Portal de Dados Abertos e canais com a rede</a:t>
            </a:r>
          </a:p>
        </p:txBody>
      </p:sp>
      <p:sp>
        <p:nvSpPr>
          <p:cNvPr id="722" name="Rect"/>
          <p:cNvSpPr/>
          <p:nvPr/>
        </p:nvSpPr>
        <p:spPr>
          <a:xfrm>
            <a:off x="355600" y="49530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23" name="TB"/>
          <p:cNvSpPr txBox="1"/>
          <p:nvPr/>
        </p:nvSpPr>
        <p:spPr>
          <a:xfrm>
            <a:off x="355600" y="50038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8B57"/>
                </a:solidFill>
                <a:latin typeface="Calibri"/>
              </a:rPr>
              <a:t>Painel de gestão pedagógica</a:t>
            </a:r>
          </a:p>
        </p:txBody>
      </p:sp>
      <p:sp>
        <p:nvSpPr>
          <p:cNvPr id="724" name="TB"/>
          <p:cNvSpPr txBox="1"/>
          <p:nvPr/>
        </p:nvSpPr>
        <p:spPr>
          <a:xfrm>
            <a:off x="406400" y="52324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BIs usados por gestores, DEs e diretores de escolas</a:t>
            </a:r>
          </a:p>
        </p:txBody>
      </p:sp>
      <p:sp>
        <p:nvSpPr>
          <p:cNvPr id="725" name="TB"/>
          <p:cNvSpPr txBox="1"/>
          <p:nvPr/>
        </p:nvSpPr>
        <p:spPr>
          <a:xfrm>
            <a:off x="406400" y="55118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Foco no acompanhamento da aprendizagem e do ensino</a:t>
            </a:r>
          </a:p>
        </p:txBody>
      </p:sp>
      <p:sp>
        <p:nvSpPr>
          <p:cNvPr id="726" name="Rect"/>
          <p:cNvSpPr/>
          <p:nvPr/>
        </p:nvSpPr>
        <p:spPr>
          <a:xfrm>
            <a:off x="4622800" y="1168400"/>
            <a:ext cx="4343400" cy="52578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27" name="Rect"/>
          <p:cNvSpPr/>
          <p:nvPr/>
        </p:nvSpPr>
        <p:spPr>
          <a:xfrm>
            <a:off x="4622800" y="1168400"/>
            <a:ext cx="4343400" cy="889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28" name="TB"/>
          <p:cNvSpPr txBox="1"/>
          <p:nvPr/>
        </p:nvSpPr>
        <p:spPr>
          <a:xfrm>
            <a:off x="4800600" y="1295400"/>
            <a:ext cx="2946400" cy="330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FFFFFF"/>
                </a:solidFill>
                <a:latin typeface="Calibri"/>
              </a:rPr>
              <a:t>HUB Inteligência &amp; Gestão</a:t>
            </a:r>
          </a:p>
        </p:txBody>
      </p:sp>
      <p:sp>
        <p:nvSpPr>
          <p:cNvPr id="729" name="TB"/>
          <p:cNvSpPr txBox="1"/>
          <p:nvPr/>
        </p:nvSpPr>
        <p:spPr>
          <a:xfrm>
            <a:off x="4800600" y="1651000"/>
            <a:ext cx="39878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FFFFFF"/>
                </a:solidFill>
                <a:latin typeface="Calibri"/>
              </a:rPr>
              <a:t>Gestão administrativa</a:t>
            </a:r>
          </a:p>
        </p:txBody>
      </p:sp>
      <p:sp>
        <p:nvSpPr>
          <p:cNvPr id="730" name="Rect"/>
          <p:cNvSpPr/>
          <p:nvPr/>
        </p:nvSpPr>
        <p:spPr>
          <a:xfrm>
            <a:off x="4800600" y="1879600"/>
            <a:ext cx="11557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31" name="TB"/>
          <p:cNvSpPr txBox="1"/>
          <p:nvPr/>
        </p:nvSpPr>
        <p:spPr>
          <a:xfrm>
            <a:off x="4800600" y="1879600"/>
            <a:ext cx="1155700" cy="152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800" b="1" i="0" dirty="0">
                <a:solidFill>
                  <a:srgbClr val="2E78B5"/>
                </a:solidFill>
                <a:latin typeface="Calibri"/>
              </a:rPr>
              <a:t>ADMINISTRATIVO</a:t>
            </a:r>
          </a:p>
        </p:txBody>
      </p:sp>
      <p:sp>
        <p:nvSpPr>
          <p:cNvPr id="732" name="TB"/>
          <p:cNvSpPr txBox="1"/>
          <p:nvPr/>
        </p:nvSpPr>
        <p:spPr>
          <a:xfrm>
            <a:off x="4800600" y="22606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78B5"/>
                </a:solidFill>
                <a:latin typeface="Calibri"/>
              </a:rPr>
              <a:t>Orçamento e execução financeira</a:t>
            </a:r>
          </a:p>
        </p:txBody>
      </p:sp>
      <p:sp>
        <p:nvSpPr>
          <p:cNvPr id="733" name="TB"/>
          <p:cNvSpPr txBox="1"/>
          <p:nvPr/>
        </p:nvSpPr>
        <p:spPr>
          <a:xfrm>
            <a:off x="4851400" y="24892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LOA, PDDE Paulista e fluxo orçamentário da rede</a:t>
            </a:r>
          </a:p>
        </p:txBody>
      </p:sp>
      <p:sp>
        <p:nvSpPr>
          <p:cNvPr id="734" name="TB"/>
          <p:cNvSpPr txBox="1"/>
          <p:nvPr/>
        </p:nvSpPr>
        <p:spPr>
          <a:xfrm>
            <a:off x="4851400" y="27686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Monitoramento da execução e dos gastos por programa</a:t>
            </a:r>
          </a:p>
        </p:txBody>
      </p:sp>
      <p:sp>
        <p:nvSpPr>
          <p:cNvPr id="735" name="Rect"/>
          <p:cNvSpPr/>
          <p:nvPr/>
        </p:nvSpPr>
        <p:spPr>
          <a:xfrm>
            <a:off x="4800600" y="31242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36" name="TB"/>
          <p:cNvSpPr txBox="1"/>
          <p:nvPr/>
        </p:nvSpPr>
        <p:spPr>
          <a:xfrm>
            <a:off x="4800600" y="31750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78B5"/>
                </a:solidFill>
                <a:latin typeface="Calibri"/>
              </a:rPr>
              <a:t>RH, matrícula e rede física</a:t>
            </a:r>
          </a:p>
        </p:txBody>
      </p:sp>
      <p:sp>
        <p:nvSpPr>
          <p:cNvPr id="737" name="TB"/>
          <p:cNvSpPr txBox="1"/>
          <p:nvPr/>
        </p:nvSpPr>
        <p:spPr>
          <a:xfrm>
            <a:off x="4851400" y="34036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Servidores, absenteísmo docente e quadro funcional</a:t>
            </a:r>
          </a:p>
        </p:txBody>
      </p:sp>
      <p:sp>
        <p:nvSpPr>
          <p:cNvPr id="738" name="TB"/>
          <p:cNvSpPr txBox="1"/>
          <p:nvPr/>
        </p:nvSpPr>
        <p:spPr>
          <a:xfrm>
            <a:off x="4851400" y="36830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Matrículas, escolas e indicadores de infraestrutura</a:t>
            </a:r>
          </a:p>
        </p:txBody>
      </p:sp>
      <p:sp>
        <p:nvSpPr>
          <p:cNvPr id="739" name="Rect"/>
          <p:cNvSpPr/>
          <p:nvPr/>
        </p:nvSpPr>
        <p:spPr>
          <a:xfrm>
            <a:off x="4800600" y="40386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40" name="TB"/>
          <p:cNvSpPr txBox="1"/>
          <p:nvPr/>
        </p:nvSpPr>
        <p:spPr>
          <a:xfrm>
            <a:off x="4800600" y="40894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78B5"/>
                </a:solidFill>
                <a:latin typeface="Calibri"/>
              </a:rPr>
              <a:t>Conformidade e políticas</a:t>
            </a:r>
          </a:p>
        </p:txBody>
      </p:sp>
      <p:sp>
        <p:nvSpPr>
          <p:cNvPr id="741" name="TB"/>
          <p:cNvSpPr txBox="1"/>
          <p:nvPr/>
        </p:nvSpPr>
        <p:spPr>
          <a:xfrm>
            <a:off x="4851400" y="43180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Bolsa Família, Educação Especial e CONVIVA</a:t>
            </a:r>
          </a:p>
        </p:txBody>
      </p:sp>
      <p:sp>
        <p:nvSpPr>
          <p:cNvPr id="742" name="TB"/>
          <p:cNvSpPr txBox="1"/>
          <p:nvPr/>
        </p:nvSpPr>
        <p:spPr>
          <a:xfrm>
            <a:off x="4851400" y="45974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Escola dos Sonhos e cumprimento de obrigações legais</a:t>
            </a:r>
          </a:p>
        </p:txBody>
      </p:sp>
      <p:sp>
        <p:nvSpPr>
          <p:cNvPr id="743" name="Rect"/>
          <p:cNvSpPr/>
          <p:nvPr/>
        </p:nvSpPr>
        <p:spPr>
          <a:xfrm>
            <a:off x="4800600" y="4953000"/>
            <a:ext cx="39878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744" name="TB"/>
          <p:cNvSpPr txBox="1"/>
          <p:nvPr/>
        </p:nvSpPr>
        <p:spPr>
          <a:xfrm>
            <a:off x="4800600" y="5003800"/>
            <a:ext cx="3987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2E78B5"/>
                </a:solidFill>
                <a:latin typeface="Calibri"/>
              </a:rPr>
              <a:t>Painel de gestão administrativa</a:t>
            </a:r>
          </a:p>
        </p:txBody>
      </p:sp>
      <p:sp>
        <p:nvSpPr>
          <p:cNvPr id="745" name="TB"/>
          <p:cNvSpPr txBox="1"/>
          <p:nvPr/>
        </p:nvSpPr>
        <p:spPr>
          <a:xfrm>
            <a:off x="4851400" y="52324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BIs para decisão executiva da SEDUC e do Gabinete</a:t>
            </a:r>
          </a:p>
        </p:txBody>
      </p:sp>
      <p:sp>
        <p:nvSpPr>
          <p:cNvPr id="746" name="TB"/>
          <p:cNvSpPr txBox="1"/>
          <p:nvPr/>
        </p:nvSpPr>
        <p:spPr>
          <a:xfrm>
            <a:off x="4851400" y="5511800"/>
            <a:ext cx="3937000" cy="355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Foco em orçamento, pessoal e conformidade</a:t>
            </a:r>
          </a:p>
        </p:txBody>
      </p:sp>
      <p:sp>
        <p:nvSpPr>
          <p:cNvPr id="747" name="Rect"/>
          <p:cNvSpPr/>
          <p:nvPr/>
        </p:nvSpPr>
        <p:spPr>
          <a:xfrm>
            <a:off x="4533900" y="1524000"/>
            <a:ext cx="76200" cy="76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721D8CF-C421-ED83-A6A3-BE8CFDFE8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422400"/>
            <a:ext cx="1143000" cy="546100"/>
          </a:xfrm>
          <a:prstGeom prst="rect">
            <a:avLst/>
          </a:prstGeom>
        </p:spPr>
      </p:pic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316974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E53630-DACF-4F77-F128-3EC56B556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2F5EC9-FD8D-B45D-FFB5-9072AD8B6A1F}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chemeClr val="tx1"/>
          </a:solidFill>
          <a:ln>
            <a:solidFill>
              <a:srgbClr val="003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F7662B-BCDD-C094-C61E-BBE6A9BF876A}"/>
              </a:ext>
            </a:extLst>
          </p:cNvPr>
          <p:cNvSpPr/>
          <p:nvPr/>
        </p:nvSpPr>
        <p:spPr>
          <a:xfrm>
            <a:off x="7772400" y="137160"/>
            <a:ext cx="1188720" cy="457200"/>
          </a:xfrm>
          <a:prstGeom prst="rect">
            <a:avLst/>
          </a:prstGeom>
          <a:solidFill>
            <a:srgbClr val="E74C3C"/>
          </a:solidFill>
          <a:ln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CFC1AC-D54A-F72F-D6F1-58CAC5CD196F}"/>
              </a:ext>
            </a:extLst>
          </p:cNvPr>
          <p:cNvSpPr txBox="1"/>
          <p:nvPr/>
        </p:nvSpPr>
        <p:spPr>
          <a:xfrm>
            <a:off x="7777497" y="250344"/>
            <a:ext cx="1178529" cy="23083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rPr lang="pt-BR" dirty="0"/>
              <a:t>Inteligência Artificial</a:t>
            </a:r>
            <a:endParaRPr dirty="0"/>
          </a:p>
        </p:txBody>
      </p:sp>
      <p:sp>
        <p:nvSpPr>
          <p:cNvPr id="200" name="TB"/>
          <p:cNvSpPr txBox="1"/>
          <p:nvPr/>
        </p:nvSpPr>
        <p:spPr>
          <a:xfrm>
            <a:off x="228600" y="152400"/>
            <a:ext cx="7366000" cy="4064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900" b="1" i="0" dirty="0">
                <a:solidFill>
                  <a:srgbClr val="FFFFFF"/>
                </a:solidFill>
                <a:latin typeface="Calibri"/>
              </a:rPr>
              <a:t>Portfólio IA — Panorama das Iniciativas de IA</a:t>
            </a:r>
          </a:p>
        </p:txBody>
      </p:sp>
      <p:sp>
        <p:nvSpPr>
          <p:cNvPr id="201" name="TB"/>
          <p:cNvSpPr txBox="1"/>
          <p:nvPr/>
        </p:nvSpPr>
        <p:spPr>
          <a:xfrm>
            <a:off x="228600" y="812800"/>
            <a:ext cx="8686800" cy="279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29 iniciativas ativas, distribuídas em 6 frentes — da sala de aula ao jurídico, com 9 já em produção</a:t>
            </a:r>
          </a:p>
        </p:txBody>
      </p:sp>
      <p:sp>
        <p:nvSpPr>
          <p:cNvPr id="202" name="Rect"/>
          <p:cNvSpPr/>
          <p:nvPr/>
        </p:nvSpPr>
        <p:spPr>
          <a:xfrm>
            <a:off x="228600" y="1168400"/>
            <a:ext cx="2133600" cy="584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03" name="Rect"/>
          <p:cNvSpPr/>
          <p:nvPr/>
        </p:nvSpPr>
        <p:spPr>
          <a:xfrm>
            <a:off x="228600" y="1168400"/>
            <a:ext cx="50800" cy="584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04" name="TB"/>
          <p:cNvSpPr txBox="1"/>
          <p:nvPr/>
        </p:nvSpPr>
        <p:spPr>
          <a:xfrm>
            <a:off x="330200" y="1219200"/>
            <a:ext cx="635000" cy="5080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ctr">
              <a:buNone/>
            </a:pPr>
            <a:r>
              <a:rPr lang="pt-BR" sz="2400" b="1" i="0" dirty="0">
                <a:solidFill>
                  <a:srgbClr val="000000"/>
                </a:solidFill>
                <a:latin typeface="Calibri"/>
              </a:rPr>
              <a:t>29</a:t>
            </a:r>
          </a:p>
        </p:txBody>
      </p:sp>
      <p:sp>
        <p:nvSpPr>
          <p:cNvPr id="205" name="TB"/>
          <p:cNvSpPr txBox="1"/>
          <p:nvPr/>
        </p:nvSpPr>
        <p:spPr>
          <a:xfrm>
            <a:off x="990600" y="12700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dirty="0">
                <a:solidFill>
                  <a:srgbClr val="333333"/>
                </a:solidFill>
                <a:latin typeface="Calibri"/>
              </a:rPr>
              <a:t>I</a:t>
            </a: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niciativas</a:t>
            </a:r>
          </a:p>
        </p:txBody>
      </p:sp>
      <p:sp>
        <p:nvSpPr>
          <p:cNvPr id="206" name="TB"/>
          <p:cNvSpPr txBox="1"/>
          <p:nvPr/>
        </p:nvSpPr>
        <p:spPr>
          <a:xfrm>
            <a:off x="990600" y="14605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ativas</a:t>
            </a:r>
          </a:p>
        </p:txBody>
      </p:sp>
      <p:sp>
        <p:nvSpPr>
          <p:cNvPr id="207" name="Rect"/>
          <p:cNvSpPr/>
          <p:nvPr/>
        </p:nvSpPr>
        <p:spPr>
          <a:xfrm>
            <a:off x="2438400" y="1168400"/>
            <a:ext cx="2133600" cy="584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08" name="Rect"/>
          <p:cNvSpPr/>
          <p:nvPr/>
        </p:nvSpPr>
        <p:spPr>
          <a:xfrm>
            <a:off x="2438400" y="1168400"/>
            <a:ext cx="50800" cy="5842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09" name="TB"/>
          <p:cNvSpPr txBox="1"/>
          <p:nvPr/>
        </p:nvSpPr>
        <p:spPr>
          <a:xfrm>
            <a:off x="2540000" y="1219200"/>
            <a:ext cx="635000" cy="5080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ctr">
              <a:buNone/>
            </a:pPr>
            <a:r>
              <a:rPr lang="pt-BR" sz="2400" b="1" i="0" dirty="0">
                <a:solidFill>
                  <a:srgbClr val="2E8B57"/>
                </a:solidFill>
                <a:latin typeface="Calibri"/>
              </a:rPr>
              <a:t>9</a:t>
            </a:r>
          </a:p>
        </p:txBody>
      </p:sp>
      <p:sp>
        <p:nvSpPr>
          <p:cNvPr id="210" name="TB"/>
          <p:cNvSpPr txBox="1"/>
          <p:nvPr/>
        </p:nvSpPr>
        <p:spPr>
          <a:xfrm>
            <a:off x="3200400" y="12700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em produção</a:t>
            </a:r>
          </a:p>
        </p:txBody>
      </p:sp>
      <p:sp>
        <p:nvSpPr>
          <p:cNvPr id="211" name="TB"/>
          <p:cNvSpPr txBox="1"/>
          <p:nvPr/>
        </p:nvSpPr>
        <p:spPr>
          <a:xfrm>
            <a:off x="3200400" y="14605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(MC + MVP)</a:t>
            </a:r>
          </a:p>
        </p:txBody>
      </p:sp>
      <p:sp>
        <p:nvSpPr>
          <p:cNvPr id="212" name="Rect"/>
          <p:cNvSpPr/>
          <p:nvPr/>
        </p:nvSpPr>
        <p:spPr>
          <a:xfrm>
            <a:off x="4648200" y="1168400"/>
            <a:ext cx="2133600" cy="584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13" name="Rect"/>
          <p:cNvSpPr/>
          <p:nvPr/>
        </p:nvSpPr>
        <p:spPr>
          <a:xfrm>
            <a:off x="4648200" y="1168400"/>
            <a:ext cx="50800" cy="5842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14" name="TB"/>
          <p:cNvSpPr txBox="1"/>
          <p:nvPr/>
        </p:nvSpPr>
        <p:spPr>
          <a:xfrm>
            <a:off x="4749800" y="1219200"/>
            <a:ext cx="635000" cy="5080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ctr">
              <a:buNone/>
            </a:pPr>
            <a:r>
              <a:rPr lang="pt-BR" sz="2400" b="1" i="0" dirty="0">
                <a:solidFill>
                  <a:srgbClr val="2E78B5"/>
                </a:solidFill>
                <a:latin typeface="Calibri"/>
              </a:rPr>
              <a:t>5</a:t>
            </a:r>
          </a:p>
        </p:txBody>
      </p:sp>
      <p:sp>
        <p:nvSpPr>
          <p:cNvPr id="215" name="TB"/>
          <p:cNvSpPr txBox="1"/>
          <p:nvPr/>
        </p:nvSpPr>
        <p:spPr>
          <a:xfrm>
            <a:off x="5410200" y="12700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iniciativas</a:t>
            </a:r>
          </a:p>
        </p:txBody>
      </p:sp>
      <p:sp>
        <p:nvSpPr>
          <p:cNvPr id="216" name="TB"/>
          <p:cNvSpPr txBox="1"/>
          <p:nvPr/>
        </p:nvSpPr>
        <p:spPr>
          <a:xfrm>
            <a:off x="5410200" y="14605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finalizadas</a:t>
            </a:r>
          </a:p>
        </p:txBody>
      </p:sp>
      <p:sp>
        <p:nvSpPr>
          <p:cNvPr id="217" name="Rect"/>
          <p:cNvSpPr/>
          <p:nvPr/>
        </p:nvSpPr>
        <p:spPr>
          <a:xfrm>
            <a:off x="6858000" y="1168400"/>
            <a:ext cx="2133600" cy="584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18" name="Rect"/>
          <p:cNvSpPr/>
          <p:nvPr/>
        </p:nvSpPr>
        <p:spPr>
          <a:xfrm>
            <a:off x="6858000" y="1168400"/>
            <a:ext cx="50800" cy="5842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19" name="TB"/>
          <p:cNvSpPr txBox="1"/>
          <p:nvPr/>
        </p:nvSpPr>
        <p:spPr>
          <a:xfrm>
            <a:off x="6959600" y="1219200"/>
            <a:ext cx="635000" cy="5080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ctr">
              <a:buNone/>
            </a:pPr>
            <a:r>
              <a:rPr lang="pt-BR" sz="2400" b="1" i="0" dirty="0">
                <a:solidFill>
                  <a:srgbClr val="8E5BBA"/>
                </a:solidFill>
                <a:latin typeface="Calibri"/>
              </a:rPr>
              <a:t>6</a:t>
            </a:r>
          </a:p>
        </p:txBody>
      </p:sp>
      <p:sp>
        <p:nvSpPr>
          <p:cNvPr id="220" name="TB"/>
          <p:cNvSpPr txBox="1"/>
          <p:nvPr/>
        </p:nvSpPr>
        <p:spPr>
          <a:xfrm>
            <a:off x="7620000" y="12700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frentes</a:t>
            </a:r>
          </a:p>
        </p:txBody>
      </p:sp>
      <p:sp>
        <p:nvSpPr>
          <p:cNvPr id="221" name="TB"/>
          <p:cNvSpPr txBox="1"/>
          <p:nvPr/>
        </p:nvSpPr>
        <p:spPr>
          <a:xfrm>
            <a:off x="7620000" y="1460500"/>
            <a:ext cx="12954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0" i="0" dirty="0">
                <a:solidFill>
                  <a:srgbClr val="333333"/>
                </a:solidFill>
                <a:latin typeface="Calibri"/>
              </a:rPr>
              <a:t>temáticas</a:t>
            </a:r>
          </a:p>
        </p:txBody>
      </p:sp>
      <p:sp>
        <p:nvSpPr>
          <p:cNvPr id="222" name="TB"/>
          <p:cNvSpPr txBox="1"/>
          <p:nvPr/>
        </p:nvSpPr>
        <p:spPr>
          <a:xfrm>
            <a:off x="228600" y="1930400"/>
            <a:ext cx="34036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DISTRIBUIÇÃO POR ESTÁGIO</a:t>
            </a:r>
          </a:p>
        </p:txBody>
      </p:sp>
      <p:sp>
        <p:nvSpPr>
          <p:cNvPr id="223" name="Rect"/>
          <p:cNvSpPr/>
          <p:nvPr/>
        </p:nvSpPr>
        <p:spPr>
          <a:xfrm>
            <a:off x="228600" y="2146300"/>
            <a:ext cx="4826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24" name="TB"/>
          <p:cNvSpPr txBox="1"/>
          <p:nvPr/>
        </p:nvSpPr>
        <p:spPr>
          <a:xfrm>
            <a:off x="228600" y="2273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Melhoria Contínua</a:t>
            </a:r>
          </a:p>
        </p:txBody>
      </p:sp>
      <p:sp>
        <p:nvSpPr>
          <p:cNvPr id="225" name="TB"/>
          <p:cNvSpPr txBox="1"/>
          <p:nvPr/>
        </p:nvSpPr>
        <p:spPr>
          <a:xfrm>
            <a:off x="228600" y="2425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em uso e evoluindo</a:t>
            </a:r>
          </a:p>
        </p:txBody>
      </p:sp>
      <p:sp>
        <p:nvSpPr>
          <p:cNvPr id="226" name="Rect"/>
          <p:cNvSpPr/>
          <p:nvPr/>
        </p:nvSpPr>
        <p:spPr>
          <a:xfrm>
            <a:off x="1600200" y="2324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27" name="Rect"/>
          <p:cNvSpPr/>
          <p:nvPr/>
        </p:nvSpPr>
        <p:spPr>
          <a:xfrm>
            <a:off x="1600200" y="2324100"/>
            <a:ext cx="965200" cy="1778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28" name="TB"/>
          <p:cNvSpPr txBox="1"/>
          <p:nvPr/>
        </p:nvSpPr>
        <p:spPr>
          <a:xfrm>
            <a:off x="3352800" y="2311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8B57"/>
                </a:solidFill>
                <a:latin typeface="Calibri"/>
              </a:rPr>
              <a:t>5</a:t>
            </a:r>
          </a:p>
        </p:txBody>
      </p:sp>
      <p:sp>
        <p:nvSpPr>
          <p:cNvPr id="229" name="TB"/>
          <p:cNvSpPr txBox="1"/>
          <p:nvPr/>
        </p:nvSpPr>
        <p:spPr>
          <a:xfrm>
            <a:off x="228600" y="2654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MVP</a:t>
            </a:r>
          </a:p>
        </p:txBody>
      </p:sp>
      <p:sp>
        <p:nvSpPr>
          <p:cNvPr id="230" name="TB"/>
          <p:cNvSpPr txBox="1"/>
          <p:nvPr/>
        </p:nvSpPr>
        <p:spPr>
          <a:xfrm>
            <a:off x="228600" y="2806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produção inicial</a:t>
            </a:r>
          </a:p>
        </p:txBody>
      </p:sp>
      <p:sp>
        <p:nvSpPr>
          <p:cNvPr id="231" name="Rect"/>
          <p:cNvSpPr/>
          <p:nvPr/>
        </p:nvSpPr>
        <p:spPr>
          <a:xfrm>
            <a:off x="1600200" y="2705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32" name="Rect"/>
          <p:cNvSpPr/>
          <p:nvPr/>
        </p:nvSpPr>
        <p:spPr>
          <a:xfrm>
            <a:off x="1600200" y="2705100"/>
            <a:ext cx="762000" cy="177800"/>
          </a:xfrm>
          <a:prstGeom prst="rect">
            <a:avLst/>
          </a:prstGeom>
          <a:solidFill>
            <a:srgbClr val="1A8FA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33" name="TB"/>
          <p:cNvSpPr txBox="1"/>
          <p:nvPr/>
        </p:nvSpPr>
        <p:spPr>
          <a:xfrm>
            <a:off x="3352800" y="2692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1A8FA5"/>
                </a:solidFill>
                <a:latin typeface="Calibri"/>
              </a:rPr>
              <a:t>4</a:t>
            </a:r>
          </a:p>
        </p:txBody>
      </p:sp>
      <p:sp>
        <p:nvSpPr>
          <p:cNvPr id="234" name="TB"/>
          <p:cNvSpPr txBox="1"/>
          <p:nvPr/>
        </p:nvSpPr>
        <p:spPr>
          <a:xfrm>
            <a:off x="228600" y="3035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POC</a:t>
            </a:r>
          </a:p>
        </p:txBody>
      </p:sp>
      <p:sp>
        <p:nvSpPr>
          <p:cNvPr id="235" name="TB"/>
          <p:cNvSpPr txBox="1"/>
          <p:nvPr/>
        </p:nvSpPr>
        <p:spPr>
          <a:xfrm>
            <a:off x="228600" y="3187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validação técnica</a:t>
            </a:r>
          </a:p>
        </p:txBody>
      </p:sp>
      <p:sp>
        <p:nvSpPr>
          <p:cNvPr id="236" name="Rect"/>
          <p:cNvSpPr/>
          <p:nvPr/>
        </p:nvSpPr>
        <p:spPr>
          <a:xfrm>
            <a:off x="1600200" y="3086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37" name="Rect"/>
          <p:cNvSpPr/>
          <p:nvPr/>
        </p:nvSpPr>
        <p:spPr>
          <a:xfrm>
            <a:off x="1600200" y="3086100"/>
            <a:ext cx="1536700" cy="1778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38" name="TB"/>
          <p:cNvSpPr txBox="1"/>
          <p:nvPr/>
        </p:nvSpPr>
        <p:spPr>
          <a:xfrm>
            <a:off x="3352800" y="3073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78B5"/>
                </a:solidFill>
                <a:latin typeface="Calibri"/>
              </a:rPr>
              <a:t>8</a:t>
            </a:r>
          </a:p>
        </p:txBody>
      </p:sp>
      <p:sp>
        <p:nvSpPr>
          <p:cNvPr id="239" name="TB"/>
          <p:cNvSpPr txBox="1"/>
          <p:nvPr/>
        </p:nvSpPr>
        <p:spPr>
          <a:xfrm>
            <a:off x="228600" y="3416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Ideação</a:t>
            </a:r>
          </a:p>
        </p:txBody>
      </p:sp>
      <p:sp>
        <p:nvSpPr>
          <p:cNvPr id="240" name="TB"/>
          <p:cNvSpPr txBox="1"/>
          <p:nvPr/>
        </p:nvSpPr>
        <p:spPr>
          <a:xfrm>
            <a:off x="228600" y="3568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desenho inicial</a:t>
            </a:r>
          </a:p>
        </p:txBody>
      </p:sp>
      <p:sp>
        <p:nvSpPr>
          <p:cNvPr id="241" name="Rect"/>
          <p:cNvSpPr/>
          <p:nvPr/>
        </p:nvSpPr>
        <p:spPr>
          <a:xfrm>
            <a:off x="1600200" y="3467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42" name="Rect"/>
          <p:cNvSpPr/>
          <p:nvPr/>
        </p:nvSpPr>
        <p:spPr>
          <a:xfrm>
            <a:off x="1600200" y="3467100"/>
            <a:ext cx="571500" cy="1778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43" name="TB"/>
          <p:cNvSpPr txBox="1"/>
          <p:nvPr/>
        </p:nvSpPr>
        <p:spPr>
          <a:xfrm>
            <a:off x="3352800" y="3454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8E5BBA"/>
                </a:solidFill>
                <a:latin typeface="Calibri"/>
              </a:rPr>
              <a:t>3</a:t>
            </a:r>
          </a:p>
        </p:txBody>
      </p:sp>
      <p:sp>
        <p:nvSpPr>
          <p:cNvPr id="244" name="TB"/>
          <p:cNvSpPr txBox="1"/>
          <p:nvPr/>
        </p:nvSpPr>
        <p:spPr>
          <a:xfrm>
            <a:off x="228600" y="3797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Stand By</a:t>
            </a:r>
          </a:p>
        </p:txBody>
      </p:sp>
      <p:sp>
        <p:nvSpPr>
          <p:cNvPr id="245" name="TB"/>
          <p:cNvSpPr txBox="1"/>
          <p:nvPr/>
        </p:nvSpPr>
        <p:spPr>
          <a:xfrm>
            <a:off x="228600" y="3949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pausadas</a:t>
            </a:r>
          </a:p>
        </p:txBody>
      </p:sp>
      <p:sp>
        <p:nvSpPr>
          <p:cNvPr id="246" name="Rect"/>
          <p:cNvSpPr/>
          <p:nvPr/>
        </p:nvSpPr>
        <p:spPr>
          <a:xfrm>
            <a:off x="1600200" y="3848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47" name="Rect"/>
          <p:cNvSpPr/>
          <p:nvPr/>
        </p:nvSpPr>
        <p:spPr>
          <a:xfrm>
            <a:off x="1600200" y="3848100"/>
            <a:ext cx="762000" cy="1778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48" name="TB"/>
          <p:cNvSpPr txBox="1"/>
          <p:nvPr/>
        </p:nvSpPr>
        <p:spPr>
          <a:xfrm>
            <a:off x="3352800" y="3835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D9822B"/>
                </a:solidFill>
                <a:latin typeface="Calibri"/>
              </a:rPr>
              <a:t>4</a:t>
            </a:r>
          </a:p>
        </p:txBody>
      </p:sp>
      <p:sp>
        <p:nvSpPr>
          <p:cNvPr id="249" name="TB"/>
          <p:cNvSpPr txBox="1"/>
          <p:nvPr/>
        </p:nvSpPr>
        <p:spPr>
          <a:xfrm>
            <a:off x="228600" y="4178300"/>
            <a:ext cx="1333500" cy="1651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00" b="1" i="0" dirty="0">
                <a:solidFill>
                  <a:srgbClr val="333333"/>
                </a:solidFill>
                <a:latin typeface="Calibri"/>
              </a:rPr>
              <a:t>Finalizado</a:t>
            </a:r>
          </a:p>
        </p:txBody>
      </p:sp>
      <p:sp>
        <p:nvSpPr>
          <p:cNvPr id="250" name="TB"/>
          <p:cNvSpPr txBox="1"/>
          <p:nvPr/>
        </p:nvSpPr>
        <p:spPr>
          <a:xfrm>
            <a:off x="228600" y="4330700"/>
            <a:ext cx="13335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encerradas</a:t>
            </a:r>
          </a:p>
        </p:txBody>
      </p:sp>
      <p:sp>
        <p:nvSpPr>
          <p:cNvPr id="251" name="Rect"/>
          <p:cNvSpPr/>
          <p:nvPr/>
        </p:nvSpPr>
        <p:spPr>
          <a:xfrm>
            <a:off x="1600200" y="4229100"/>
            <a:ext cx="1727200" cy="1778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52" name="Rect"/>
          <p:cNvSpPr/>
          <p:nvPr/>
        </p:nvSpPr>
        <p:spPr>
          <a:xfrm>
            <a:off x="1600200" y="4229100"/>
            <a:ext cx="965200" cy="177800"/>
          </a:xfrm>
          <a:prstGeom prst="rect">
            <a:avLst/>
          </a:prstGeom>
          <a:solidFill>
            <a:srgbClr val="6B778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53" name="TB"/>
          <p:cNvSpPr txBox="1"/>
          <p:nvPr/>
        </p:nvSpPr>
        <p:spPr>
          <a:xfrm>
            <a:off x="3352800" y="4216400"/>
            <a:ext cx="279400" cy="203200"/>
          </a:xfrm>
          <a:prstGeom prst="rect">
            <a:avLst/>
          </a:prstGeom>
          <a:noFill/>
        </p:spPr>
        <p:txBody>
          <a:bodyPr wrap="square" lIns="12700" tIns="12700" rIns="12700" bIns="12700" anchor="ctr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6B7785"/>
                </a:solidFill>
                <a:latin typeface="Calibri"/>
              </a:rPr>
              <a:t>5</a:t>
            </a:r>
          </a:p>
        </p:txBody>
      </p:sp>
      <p:sp>
        <p:nvSpPr>
          <p:cNvPr id="254" name="TB"/>
          <p:cNvSpPr txBox="1"/>
          <p:nvPr/>
        </p:nvSpPr>
        <p:spPr>
          <a:xfrm>
            <a:off x="228600" y="4597400"/>
            <a:ext cx="34036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750" b="0" i="1" dirty="0">
                <a:solidFill>
                  <a:srgbClr val="6B7785"/>
                </a:solidFill>
                <a:latin typeface="Calibri"/>
              </a:rPr>
              <a:t>9 em produção = Melhoria Contínua + MVP</a:t>
            </a:r>
          </a:p>
        </p:txBody>
      </p:sp>
      <p:sp>
        <p:nvSpPr>
          <p:cNvPr id="255" name="TB"/>
          <p:cNvSpPr txBox="1"/>
          <p:nvPr/>
        </p:nvSpPr>
        <p:spPr>
          <a:xfrm>
            <a:off x="3810000" y="1930400"/>
            <a:ext cx="50800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DISTRIBUIÇÃO POR CATEGORIA TEMÁTICA</a:t>
            </a:r>
          </a:p>
        </p:txBody>
      </p:sp>
      <p:sp>
        <p:nvSpPr>
          <p:cNvPr id="256" name="Rect"/>
          <p:cNvSpPr/>
          <p:nvPr/>
        </p:nvSpPr>
        <p:spPr>
          <a:xfrm>
            <a:off x="3810000" y="2146300"/>
            <a:ext cx="482600" cy="190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57" name="Rect"/>
          <p:cNvSpPr/>
          <p:nvPr/>
        </p:nvSpPr>
        <p:spPr>
          <a:xfrm>
            <a:off x="3810000" y="22606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58" name="Rect"/>
          <p:cNvSpPr/>
          <p:nvPr/>
        </p:nvSpPr>
        <p:spPr>
          <a:xfrm>
            <a:off x="3810000" y="2260600"/>
            <a:ext cx="38100" cy="13335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59" name="TB"/>
          <p:cNvSpPr txBox="1"/>
          <p:nvPr/>
        </p:nvSpPr>
        <p:spPr>
          <a:xfrm>
            <a:off x="3911600" y="23241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Pedagógico e Aprendizagem</a:t>
            </a:r>
          </a:p>
        </p:txBody>
      </p:sp>
      <p:sp>
        <p:nvSpPr>
          <p:cNvPr id="260" name="TB"/>
          <p:cNvSpPr txBox="1"/>
          <p:nvPr/>
        </p:nvSpPr>
        <p:spPr>
          <a:xfrm>
            <a:off x="3911600" y="25019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2E8B57"/>
                </a:solidFill>
                <a:latin typeface="Calibri"/>
              </a:rPr>
              <a:t>7</a:t>
            </a:r>
          </a:p>
        </p:txBody>
      </p:sp>
      <p:sp>
        <p:nvSpPr>
          <p:cNvPr id="261" name="TB"/>
          <p:cNvSpPr txBox="1"/>
          <p:nvPr/>
        </p:nvSpPr>
        <p:spPr>
          <a:xfrm>
            <a:off x="4216400" y="25527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262" name="TB"/>
          <p:cNvSpPr txBox="1"/>
          <p:nvPr/>
        </p:nvSpPr>
        <p:spPr>
          <a:xfrm>
            <a:off x="4216400" y="26797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2 em produção</a:t>
            </a:r>
          </a:p>
        </p:txBody>
      </p:sp>
      <p:sp>
        <p:nvSpPr>
          <p:cNvPr id="263" name="TB"/>
          <p:cNvSpPr txBox="1"/>
          <p:nvPr/>
        </p:nvSpPr>
        <p:spPr>
          <a:xfrm>
            <a:off x="3911600" y="28956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Correção automatizada, tutor digital e material didático para alunos</a:t>
            </a:r>
          </a:p>
        </p:txBody>
      </p:sp>
      <p:sp>
        <p:nvSpPr>
          <p:cNvPr id="264" name="TB"/>
          <p:cNvSpPr txBox="1"/>
          <p:nvPr/>
        </p:nvSpPr>
        <p:spPr>
          <a:xfrm>
            <a:off x="3911600" y="32258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265" name="TB"/>
          <p:cNvSpPr txBox="1"/>
          <p:nvPr/>
        </p:nvSpPr>
        <p:spPr>
          <a:xfrm>
            <a:off x="3911600" y="33528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2E8B57"/>
                </a:solidFill>
                <a:latin typeface="Calibri"/>
              </a:rPr>
              <a:t>Redação 2.0 · Questões Discursivas</a:t>
            </a:r>
          </a:p>
        </p:txBody>
      </p:sp>
      <p:sp>
        <p:nvSpPr>
          <p:cNvPr id="266" name="Rect"/>
          <p:cNvSpPr/>
          <p:nvPr/>
        </p:nvSpPr>
        <p:spPr>
          <a:xfrm>
            <a:off x="6375400" y="22606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67" name="Rect"/>
          <p:cNvSpPr/>
          <p:nvPr/>
        </p:nvSpPr>
        <p:spPr>
          <a:xfrm>
            <a:off x="6375400" y="2260600"/>
            <a:ext cx="38100" cy="1333500"/>
          </a:xfrm>
          <a:prstGeom prst="rect">
            <a:avLst/>
          </a:prstGeom>
          <a:solidFill>
            <a:srgbClr val="1A8FA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68" name="TB"/>
          <p:cNvSpPr txBox="1"/>
          <p:nvPr/>
        </p:nvSpPr>
        <p:spPr>
          <a:xfrm>
            <a:off x="6477000" y="23241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Formação de Professores</a:t>
            </a:r>
          </a:p>
        </p:txBody>
      </p:sp>
      <p:sp>
        <p:nvSpPr>
          <p:cNvPr id="269" name="TB"/>
          <p:cNvSpPr txBox="1"/>
          <p:nvPr/>
        </p:nvSpPr>
        <p:spPr>
          <a:xfrm>
            <a:off x="6477000" y="25019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1A8FA5"/>
                </a:solidFill>
                <a:latin typeface="Calibri"/>
              </a:rPr>
              <a:t>4</a:t>
            </a:r>
          </a:p>
        </p:txBody>
      </p:sp>
      <p:sp>
        <p:nvSpPr>
          <p:cNvPr id="270" name="TB"/>
          <p:cNvSpPr txBox="1"/>
          <p:nvPr/>
        </p:nvSpPr>
        <p:spPr>
          <a:xfrm>
            <a:off x="6781800" y="25527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271" name="TB"/>
          <p:cNvSpPr txBox="1"/>
          <p:nvPr/>
        </p:nvSpPr>
        <p:spPr>
          <a:xfrm>
            <a:off x="6781800" y="26797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1 em produção</a:t>
            </a:r>
          </a:p>
        </p:txBody>
      </p:sp>
      <p:sp>
        <p:nvSpPr>
          <p:cNvPr id="272" name="TB"/>
          <p:cNvSpPr txBox="1"/>
          <p:nvPr/>
        </p:nvSpPr>
        <p:spPr>
          <a:xfrm>
            <a:off x="6477000" y="28956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Capacitação docente, planejamento de aula e avaliação formativa</a:t>
            </a:r>
          </a:p>
        </p:txBody>
      </p:sp>
      <p:sp>
        <p:nvSpPr>
          <p:cNvPr id="273" name="TB"/>
          <p:cNvSpPr txBox="1"/>
          <p:nvPr/>
        </p:nvSpPr>
        <p:spPr>
          <a:xfrm>
            <a:off x="6477000" y="32258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274" name="TB"/>
          <p:cNvSpPr txBox="1"/>
          <p:nvPr/>
        </p:nvSpPr>
        <p:spPr>
          <a:xfrm>
            <a:off x="6477000" y="33528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1A8FA5"/>
                </a:solidFill>
                <a:latin typeface="Calibri"/>
              </a:rPr>
              <a:t>Feedback EFAPE · PDA · Multiplica SP</a:t>
            </a:r>
          </a:p>
        </p:txBody>
      </p:sp>
      <p:sp>
        <p:nvSpPr>
          <p:cNvPr id="275" name="Rect"/>
          <p:cNvSpPr/>
          <p:nvPr/>
        </p:nvSpPr>
        <p:spPr>
          <a:xfrm>
            <a:off x="3810000" y="36703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76" name="Rect"/>
          <p:cNvSpPr/>
          <p:nvPr/>
        </p:nvSpPr>
        <p:spPr>
          <a:xfrm>
            <a:off x="3810000" y="3670300"/>
            <a:ext cx="38100" cy="13335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77" name="TB"/>
          <p:cNvSpPr txBox="1"/>
          <p:nvPr/>
        </p:nvSpPr>
        <p:spPr>
          <a:xfrm>
            <a:off x="3911600" y="37338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Atendimento e Suporte</a:t>
            </a:r>
          </a:p>
        </p:txBody>
      </p:sp>
      <p:sp>
        <p:nvSpPr>
          <p:cNvPr id="278" name="TB"/>
          <p:cNvSpPr txBox="1"/>
          <p:nvPr/>
        </p:nvSpPr>
        <p:spPr>
          <a:xfrm>
            <a:off x="3911600" y="39116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2E78B5"/>
                </a:solidFill>
                <a:latin typeface="Calibri"/>
              </a:rPr>
              <a:t>5</a:t>
            </a:r>
          </a:p>
        </p:txBody>
      </p:sp>
      <p:sp>
        <p:nvSpPr>
          <p:cNvPr id="279" name="TB"/>
          <p:cNvSpPr txBox="1"/>
          <p:nvPr/>
        </p:nvSpPr>
        <p:spPr>
          <a:xfrm>
            <a:off x="4216400" y="39624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280" name="TB"/>
          <p:cNvSpPr txBox="1"/>
          <p:nvPr/>
        </p:nvSpPr>
        <p:spPr>
          <a:xfrm>
            <a:off x="4216400" y="40894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2 em produção</a:t>
            </a:r>
          </a:p>
        </p:txBody>
      </p:sp>
      <p:sp>
        <p:nvSpPr>
          <p:cNvPr id="281" name="TB"/>
          <p:cNvSpPr txBox="1"/>
          <p:nvPr/>
        </p:nvSpPr>
        <p:spPr>
          <a:xfrm>
            <a:off x="3911600" y="43053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Agentes conversacionais para servidores, docentes e Conviva</a:t>
            </a:r>
          </a:p>
        </p:txBody>
      </p:sp>
      <p:sp>
        <p:nvSpPr>
          <p:cNvPr id="282" name="TB"/>
          <p:cNvSpPr txBox="1"/>
          <p:nvPr/>
        </p:nvSpPr>
        <p:spPr>
          <a:xfrm>
            <a:off x="3911600" y="46355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283" name="TB"/>
          <p:cNvSpPr txBox="1"/>
          <p:nvPr/>
        </p:nvSpPr>
        <p:spPr>
          <a:xfrm>
            <a:off x="3911600" y="47625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2E78B5"/>
                </a:solidFill>
                <a:latin typeface="Calibri"/>
              </a:rPr>
              <a:t>Atribuição IA · Vivian Conviva</a:t>
            </a:r>
          </a:p>
        </p:txBody>
      </p:sp>
      <p:sp>
        <p:nvSpPr>
          <p:cNvPr id="284" name="Rect"/>
          <p:cNvSpPr/>
          <p:nvPr/>
        </p:nvSpPr>
        <p:spPr>
          <a:xfrm>
            <a:off x="6375400" y="36703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85" name="Rect"/>
          <p:cNvSpPr/>
          <p:nvPr/>
        </p:nvSpPr>
        <p:spPr>
          <a:xfrm>
            <a:off x="6375400" y="3670300"/>
            <a:ext cx="38100" cy="13335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86" name="TB"/>
          <p:cNvSpPr txBox="1"/>
          <p:nvPr/>
        </p:nvSpPr>
        <p:spPr>
          <a:xfrm>
            <a:off x="6477000" y="37338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Licitações e Jurídico</a:t>
            </a:r>
          </a:p>
        </p:txBody>
      </p:sp>
      <p:sp>
        <p:nvSpPr>
          <p:cNvPr id="287" name="TB"/>
          <p:cNvSpPr txBox="1"/>
          <p:nvPr/>
        </p:nvSpPr>
        <p:spPr>
          <a:xfrm>
            <a:off x="6477000" y="39116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D9822B"/>
                </a:solidFill>
                <a:latin typeface="Calibri"/>
              </a:rPr>
              <a:t>7</a:t>
            </a:r>
          </a:p>
        </p:txBody>
      </p:sp>
      <p:sp>
        <p:nvSpPr>
          <p:cNvPr id="288" name="TB"/>
          <p:cNvSpPr txBox="1"/>
          <p:nvPr/>
        </p:nvSpPr>
        <p:spPr>
          <a:xfrm>
            <a:off x="6781800" y="39624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289" name="TB"/>
          <p:cNvSpPr txBox="1"/>
          <p:nvPr/>
        </p:nvSpPr>
        <p:spPr>
          <a:xfrm>
            <a:off x="6781800" y="40894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1 em produção</a:t>
            </a:r>
          </a:p>
        </p:txBody>
      </p:sp>
      <p:sp>
        <p:nvSpPr>
          <p:cNvPr id="290" name="TB"/>
          <p:cNvSpPr txBox="1"/>
          <p:nvPr/>
        </p:nvSpPr>
        <p:spPr>
          <a:xfrm>
            <a:off x="6477000" y="43053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Triagem de documentos, editais e processos administrativos</a:t>
            </a:r>
          </a:p>
        </p:txBody>
      </p:sp>
      <p:sp>
        <p:nvSpPr>
          <p:cNvPr id="291" name="TB"/>
          <p:cNvSpPr txBox="1"/>
          <p:nvPr/>
        </p:nvSpPr>
        <p:spPr>
          <a:xfrm>
            <a:off x="6477000" y="46355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292" name="TB"/>
          <p:cNvSpPr txBox="1"/>
          <p:nvPr/>
        </p:nvSpPr>
        <p:spPr>
          <a:xfrm>
            <a:off x="6477000" y="47625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D9822B"/>
                </a:solidFill>
                <a:latin typeface="Calibri"/>
              </a:rPr>
              <a:t>IA CJ · GLI Editais · Transporte · Kit Lanche</a:t>
            </a:r>
          </a:p>
        </p:txBody>
      </p:sp>
      <p:sp>
        <p:nvSpPr>
          <p:cNvPr id="293" name="Rect"/>
          <p:cNvSpPr/>
          <p:nvPr/>
        </p:nvSpPr>
        <p:spPr>
          <a:xfrm>
            <a:off x="3810000" y="50800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94" name="Rect"/>
          <p:cNvSpPr/>
          <p:nvPr/>
        </p:nvSpPr>
        <p:spPr>
          <a:xfrm>
            <a:off x="3810000" y="5080000"/>
            <a:ext cx="38100" cy="13335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295" name="TB"/>
          <p:cNvSpPr txBox="1"/>
          <p:nvPr/>
        </p:nvSpPr>
        <p:spPr>
          <a:xfrm>
            <a:off x="3911600" y="51435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Infraestrutura e Gestão</a:t>
            </a:r>
          </a:p>
        </p:txBody>
      </p:sp>
      <p:sp>
        <p:nvSpPr>
          <p:cNvPr id="296" name="TB"/>
          <p:cNvSpPr txBox="1"/>
          <p:nvPr/>
        </p:nvSpPr>
        <p:spPr>
          <a:xfrm>
            <a:off x="3911600" y="53213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C0392B"/>
                </a:solidFill>
                <a:latin typeface="Calibri"/>
              </a:rPr>
              <a:t>1</a:t>
            </a:r>
          </a:p>
        </p:txBody>
      </p:sp>
      <p:sp>
        <p:nvSpPr>
          <p:cNvPr id="297" name="TB"/>
          <p:cNvSpPr txBox="1"/>
          <p:nvPr/>
        </p:nvSpPr>
        <p:spPr>
          <a:xfrm>
            <a:off x="4216400" y="53721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298" name="TB"/>
          <p:cNvSpPr txBox="1"/>
          <p:nvPr/>
        </p:nvSpPr>
        <p:spPr>
          <a:xfrm>
            <a:off x="4216400" y="54991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1 em produção</a:t>
            </a:r>
          </a:p>
        </p:txBody>
      </p:sp>
      <p:sp>
        <p:nvSpPr>
          <p:cNvPr id="299" name="TB"/>
          <p:cNvSpPr txBox="1"/>
          <p:nvPr/>
        </p:nvSpPr>
        <p:spPr>
          <a:xfrm>
            <a:off x="3911600" y="57150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Gestão predial e manutenção das unidades escolares</a:t>
            </a:r>
          </a:p>
        </p:txBody>
      </p:sp>
      <p:sp>
        <p:nvSpPr>
          <p:cNvPr id="300" name="TB"/>
          <p:cNvSpPr txBox="1"/>
          <p:nvPr/>
        </p:nvSpPr>
        <p:spPr>
          <a:xfrm>
            <a:off x="3911600" y="60452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301" name="TB"/>
          <p:cNvSpPr txBox="1"/>
          <p:nvPr/>
        </p:nvSpPr>
        <p:spPr>
          <a:xfrm>
            <a:off x="3911600" y="61722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C0392B"/>
                </a:solidFill>
                <a:latin typeface="Calibri"/>
              </a:rPr>
              <a:t>Zeladoria (FDE/Obras)</a:t>
            </a:r>
          </a:p>
        </p:txBody>
      </p:sp>
      <p:sp>
        <p:nvSpPr>
          <p:cNvPr id="302" name="Rect"/>
          <p:cNvSpPr/>
          <p:nvPr/>
        </p:nvSpPr>
        <p:spPr>
          <a:xfrm>
            <a:off x="6375400" y="5080000"/>
            <a:ext cx="248920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303" name="Rect"/>
          <p:cNvSpPr/>
          <p:nvPr/>
        </p:nvSpPr>
        <p:spPr>
          <a:xfrm>
            <a:off x="6375400" y="5080000"/>
            <a:ext cx="38100" cy="13335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304" name="TB"/>
          <p:cNvSpPr txBox="1"/>
          <p:nvPr/>
        </p:nvSpPr>
        <p:spPr>
          <a:xfrm>
            <a:off x="6477000" y="5143500"/>
            <a:ext cx="2336800" cy="177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950" b="1" i="0" dirty="0">
                <a:solidFill>
                  <a:srgbClr val="000000"/>
                </a:solidFill>
                <a:latin typeface="Calibri"/>
              </a:rPr>
              <a:t>Tecnologia e Dados Internos</a:t>
            </a:r>
          </a:p>
        </p:txBody>
      </p:sp>
      <p:sp>
        <p:nvSpPr>
          <p:cNvPr id="305" name="TB"/>
          <p:cNvSpPr txBox="1"/>
          <p:nvPr/>
        </p:nvSpPr>
        <p:spPr>
          <a:xfrm>
            <a:off x="6477000" y="5321300"/>
            <a:ext cx="279400" cy="254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1600" b="1" i="0" dirty="0">
                <a:solidFill>
                  <a:srgbClr val="8E5BBA"/>
                </a:solidFill>
                <a:latin typeface="Calibri"/>
              </a:rPr>
              <a:t>5</a:t>
            </a:r>
          </a:p>
        </p:txBody>
      </p:sp>
      <p:sp>
        <p:nvSpPr>
          <p:cNvPr id="306" name="TB"/>
          <p:cNvSpPr txBox="1"/>
          <p:nvPr/>
        </p:nvSpPr>
        <p:spPr>
          <a:xfrm>
            <a:off x="6781800" y="5372100"/>
            <a:ext cx="762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6B7785"/>
                </a:solidFill>
                <a:latin typeface="Calibri"/>
              </a:rPr>
              <a:t>iniciativas</a:t>
            </a:r>
          </a:p>
        </p:txBody>
      </p:sp>
      <p:sp>
        <p:nvSpPr>
          <p:cNvPr id="307" name="TB"/>
          <p:cNvSpPr txBox="1"/>
          <p:nvPr/>
        </p:nvSpPr>
        <p:spPr>
          <a:xfrm>
            <a:off x="6781800" y="5499100"/>
            <a:ext cx="1270000" cy="1524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1" i="0" dirty="0">
                <a:solidFill>
                  <a:srgbClr val="2E8B57"/>
                </a:solidFill>
                <a:latin typeface="Calibri"/>
              </a:rPr>
              <a:t>2 em produção</a:t>
            </a:r>
          </a:p>
        </p:txBody>
      </p:sp>
      <p:sp>
        <p:nvSpPr>
          <p:cNvPr id="308" name="TB"/>
          <p:cNvSpPr txBox="1"/>
          <p:nvPr/>
        </p:nvSpPr>
        <p:spPr>
          <a:xfrm>
            <a:off x="6477000" y="5715000"/>
            <a:ext cx="2336800" cy="3048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0" dirty="0">
                <a:solidFill>
                  <a:srgbClr val="333333"/>
                </a:solidFill>
                <a:latin typeface="Calibri"/>
              </a:rPr>
              <a:t>Produtividade, análise de dados e capacitação do time interno</a:t>
            </a:r>
          </a:p>
        </p:txBody>
      </p:sp>
      <p:sp>
        <p:nvSpPr>
          <p:cNvPr id="309" name="TB"/>
          <p:cNvSpPr txBox="1"/>
          <p:nvPr/>
        </p:nvSpPr>
        <p:spPr>
          <a:xfrm>
            <a:off x="6477000" y="6045200"/>
            <a:ext cx="2336800" cy="1270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650" b="1" i="0" dirty="0">
                <a:solidFill>
                  <a:srgbClr val="6B7785"/>
                </a:solidFill>
                <a:latin typeface="Calibri"/>
              </a:rPr>
              <a:t>DESTAQUES</a:t>
            </a:r>
          </a:p>
        </p:txBody>
      </p:sp>
      <p:sp>
        <p:nvSpPr>
          <p:cNvPr id="310" name="TB"/>
          <p:cNvSpPr txBox="1"/>
          <p:nvPr/>
        </p:nvSpPr>
        <p:spPr>
          <a:xfrm>
            <a:off x="6477000" y="6172200"/>
            <a:ext cx="2336800" cy="203200"/>
          </a:xfrm>
          <a:prstGeom prst="rect">
            <a:avLst/>
          </a:prstGeom>
          <a:noFill/>
        </p:spPr>
        <p:txBody>
          <a:bodyPr wrap="square" lIns="12700" tIns="12700" rIns="12700" bIns="12700" anchor="t">
            <a:noAutofit/>
          </a:bodyPr>
          <a:lstStyle/>
          <a:p>
            <a:pPr algn="l">
              <a:buNone/>
            </a:pPr>
            <a:r>
              <a:rPr lang="pt-BR" sz="800" b="0" i="1" dirty="0">
                <a:solidFill>
                  <a:srgbClr val="8E5BBA"/>
                </a:solidFill>
                <a:latin typeface="Calibri"/>
              </a:rPr>
              <a:t>Letramento IA · GitHub Copilot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779188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AD0E8CF-450C-DD35-3C29-0CEAABCF7CE2}"/>
              </a:ext>
            </a:extLst>
          </p:cNvPr>
          <p:cNvSpPr txBox="1"/>
          <p:nvPr/>
        </p:nvSpPr>
        <p:spPr>
          <a:xfrm>
            <a:off x="1831946" y="3930510"/>
            <a:ext cx="548010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100" b="1" dirty="0"/>
              <a:t>Obrigado!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18543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D0635-99D3-2311-41E7-7B10AB9A2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9DCC678-9515-0937-ED52-20AAB4BDABC4}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C834E7-B2BD-638D-D465-0CCF49DC642A}"/>
              </a:ext>
            </a:extLst>
          </p:cNvPr>
          <p:cNvSpPr txBox="1"/>
          <p:nvPr/>
        </p:nvSpPr>
        <p:spPr>
          <a:xfrm>
            <a:off x="457200" y="137160"/>
            <a:ext cx="640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Calibri"/>
              </a:defRPr>
            </a:pPr>
            <a:r>
              <a:rPr lang="pt-BR"/>
              <a:t>Contexto geral</a:t>
            </a:r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5FA950-1D6B-D8BA-468C-FB0307A5DFBA}"/>
              </a:ext>
            </a:extLst>
          </p:cNvPr>
          <p:cNvSpPr/>
          <p:nvPr/>
        </p:nvSpPr>
        <p:spPr>
          <a:xfrm>
            <a:off x="7772400" y="137160"/>
            <a:ext cx="1188720" cy="457200"/>
          </a:xfrm>
          <a:prstGeom prst="rect">
            <a:avLst/>
          </a:prstGeom>
          <a:solidFill>
            <a:srgbClr val="E74C3C"/>
          </a:solidFill>
          <a:ln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B017B9-C16C-A585-8205-175465E8E434}"/>
              </a:ext>
            </a:extLst>
          </p:cNvPr>
          <p:cNvSpPr txBox="1"/>
          <p:nvPr/>
        </p:nvSpPr>
        <p:spPr>
          <a:xfrm>
            <a:off x="8054817" y="250344"/>
            <a:ext cx="623889" cy="23083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rPr lang="pt-BR"/>
              <a:t>Contexto</a:t>
            </a:r>
            <a:endParaRPr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6685DCCB-40DF-B28E-8E10-F4AD9884B7AA}"/>
              </a:ext>
            </a:extLst>
          </p:cNvPr>
          <p:cNvSpPr txBox="1"/>
          <p:nvPr/>
        </p:nvSpPr>
        <p:spPr>
          <a:xfrm>
            <a:off x="1724105" y="787400"/>
            <a:ext cx="569579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pt-BR" sz="1100" i="1">
                <a:solidFill>
                  <a:srgbClr val="595959"/>
                </a:solidFill>
                <a:latin typeface="Calibri"/>
              </a:rPr>
              <a:t>Dimensão, capilaridade e indicadores de aprendizagem da maior rede estadual de ensino do país</a:t>
            </a:r>
          </a:p>
        </p:txBody>
      </p:sp>
      <p:sp>
        <p:nvSpPr>
          <p:cNvPr id="2001" name="S1_Header"/>
          <p:cNvSpPr txBox="1"/>
          <p:nvPr/>
        </p:nvSpPr>
        <p:spPr>
          <a:xfrm>
            <a:off x="457200" y="1117600"/>
            <a:ext cx="8229600" cy="203200"/>
          </a:xfrm>
          <a:prstGeom prst="rect">
            <a:avLst/>
          </a:prstGeom>
          <a:noFill/>
        </p:spPr>
        <p:txBody>
          <a:bodyPr wrap="square" lIns="0" tIns="0" rIns="0" bIns="0" anchor="t"/>
          <a:lstStyle/>
          <a:p>
            <a:pPr algn="l"/>
            <a:r>
              <a:rPr lang="pt-BR" sz="1100" b="1">
                <a:solidFill>
                  <a:srgbClr val="000000"/>
                </a:solidFill>
                <a:latin typeface="Calibri"/>
              </a:rPr>
              <a:t>REDE E CAPILARIDADE</a:t>
            </a:r>
          </a:p>
        </p:txBody>
      </p:sp>
      <p:sp>
        <p:nvSpPr>
          <p:cNvPr id="2010" name="Card_Escolas"/>
          <p:cNvSpPr/>
          <p:nvPr/>
        </p:nvSpPr>
        <p:spPr>
          <a:xfrm>
            <a:off x="457200" y="13970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 dirty="0">
                <a:solidFill>
                  <a:srgbClr val="000000"/>
                </a:solidFill>
                <a:latin typeface="Calibri"/>
              </a:rPr>
              <a:t>+5.080</a:t>
            </a:r>
          </a:p>
          <a:p>
            <a:pPr algn="ctr">
              <a:spcBef>
                <a:spcPts val="200"/>
              </a:spcBef>
            </a:pPr>
            <a:r>
              <a:rPr lang="pt-BR" sz="1100" b="1" dirty="0">
                <a:solidFill>
                  <a:srgbClr val="000000"/>
                </a:solidFill>
                <a:latin typeface="Calibri"/>
              </a:rPr>
              <a:t>Escolas estaduais</a:t>
            </a:r>
          </a:p>
          <a:p>
            <a:pPr algn="ctr">
              <a:spcBef>
                <a:spcPts val="200"/>
              </a:spcBef>
            </a:pPr>
            <a:r>
              <a:rPr lang="pt-BR" sz="900" dirty="0">
                <a:solidFill>
                  <a:srgbClr val="595959"/>
                </a:solidFill>
                <a:latin typeface="Calibri"/>
              </a:rPr>
              <a:t>Maior rede de ensino pública do país</a:t>
            </a:r>
          </a:p>
        </p:txBody>
      </p:sp>
      <p:sp>
        <p:nvSpPr>
          <p:cNvPr id="2011" name="Card_Estudantes"/>
          <p:cNvSpPr/>
          <p:nvPr/>
        </p:nvSpPr>
        <p:spPr>
          <a:xfrm>
            <a:off x="3238500" y="13970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>
                <a:solidFill>
                  <a:srgbClr val="000000"/>
                </a:solidFill>
                <a:latin typeface="Calibri"/>
              </a:rPr>
              <a:t>3 mi</a:t>
            </a:r>
          </a:p>
          <a:p>
            <a:pPr algn="ctr">
              <a:spcBef>
                <a:spcPts val="200"/>
              </a:spcBef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Estudantes atendidos</a:t>
            </a:r>
          </a:p>
          <a:p>
            <a:pPr algn="ctr">
              <a:spcBef>
                <a:spcPts val="200"/>
              </a:spcBef>
            </a:pPr>
            <a:r>
              <a:rPr lang="pt-BR" sz="900">
                <a:solidFill>
                  <a:srgbClr val="595959"/>
                </a:solidFill>
                <a:latin typeface="Calibri"/>
              </a:rPr>
              <a:t>Educação básica regular + EJA + técnico</a:t>
            </a:r>
          </a:p>
        </p:txBody>
      </p:sp>
      <p:sp>
        <p:nvSpPr>
          <p:cNvPr id="2012" name="Card_Servidores"/>
          <p:cNvSpPr/>
          <p:nvPr/>
        </p:nvSpPr>
        <p:spPr>
          <a:xfrm>
            <a:off x="6019800" y="13970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>
                <a:solidFill>
                  <a:srgbClr val="000000"/>
                </a:solidFill>
                <a:latin typeface="Calibri"/>
              </a:rPr>
              <a:t>253 mil</a:t>
            </a:r>
          </a:p>
          <a:p>
            <a:pPr algn="ctr">
              <a:spcBef>
                <a:spcPts val="200"/>
              </a:spcBef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Servidores ativos</a:t>
            </a:r>
          </a:p>
          <a:p>
            <a:pPr algn="ctr">
              <a:spcBef>
                <a:spcPts val="200"/>
              </a:spcBef>
            </a:pPr>
            <a:r>
              <a:rPr lang="pt-BR" sz="900">
                <a:solidFill>
                  <a:srgbClr val="595959"/>
                </a:solidFill>
                <a:latin typeface="Calibri"/>
              </a:rPr>
              <a:t>Professores + equipes administrativas</a:t>
            </a:r>
          </a:p>
        </p:txBody>
      </p:sp>
      <p:sp>
        <p:nvSpPr>
          <p:cNvPr id="2002" name="S2_Header"/>
          <p:cNvSpPr txBox="1"/>
          <p:nvPr/>
        </p:nvSpPr>
        <p:spPr>
          <a:xfrm>
            <a:off x="457200" y="2946400"/>
            <a:ext cx="8229600" cy="203200"/>
          </a:xfrm>
          <a:prstGeom prst="rect">
            <a:avLst/>
          </a:prstGeom>
          <a:noFill/>
        </p:spPr>
        <p:txBody>
          <a:bodyPr wrap="square" lIns="0" tIns="0" rIns="0" bIns="0" anchor="t"/>
          <a:lstStyle/>
          <a:p>
            <a:pPr algn="l"/>
            <a:r>
              <a:rPr lang="pt-BR" sz="1100" b="1">
                <a:solidFill>
                  <a:srgbClr val="000000"/>
                </a:solidFill>
                <a:latin typeface="Calibri"/>
              </a:rPr>
              <a:t>COBERTURA TERRITORIAL E ORÇAMENTO</a:t>
            </a:r>
          </a:p>
        </p:txBody>
      </p:sp>
      <p:sp>
        <p:nvSpPr>
          <p:cNvPr id="2020" name="Card_Diretorias"/>
          <p:cNvSpPr/>
          <p:nvPr/>
        </p:nvSpPr>
        <p:spPr>
          <a:xfrm>
            <a:off x="457200" y="32258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>
                <a:solidFill>
                  <a:srgbClr val="000000"/>
                </a:solidFill>
                <a:latin typeface="Calibri"/>
              </a:rPr>
              <a:t>91</a:t>
            </a:r>
          </a:p>
          <a:p>
            <a:pPr algn="ctr">
              <a:spcBef>
                <a:spcPts val="200"/>
              </a:spcBef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Diretorias de Ensino</a:t>
            </a:r>
          </a:p>
          <a:p>
            <a:pPr algn="ctr">
              <a:spcBef>
                <a:spcPts val="200"/>
              </a:spcBef>
            </a:pPr>
            <a:r>
              <a:rPr lang="pt-BR" sz="900">
                <a:solidFill>
                  <a:srgbClr val="595959"/>
                </a:solidFill>
                <a:latin typeface="Calibri"/>
              </a:rPr>
              <a:t>Gestão regional descentralizada</a:t>
            </a:r>
          </a:p>
        </p:txBody>
      </p:sp>
      <p:sp>
        <p:nvSpPr>
          <p:cNvPr id="2021" name="Card_Municipios"/>
          <p:cNvSpPr/>
          <p:nvPr/>
        </p:nvSpPr>
        <p:spPr>
          <a:xfrm>
            <a:off x="3238500" y="32258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>
                <a:solidFill>
                  <a:srgbClr val="000000"/>
                </a:solidFill>
                <a:latin typeface="Calibri"/>
              </a:rPr>
              <a:t>645</a:t>
            </a:r>
          </a:p>
          <a:p>
            <a:pPr algn="ctr">
              <a:spcBef>
                <a:spcPts val="200"/>
              </a:spcBef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Municípios atendidos</a:t>
            </a:r>
          </a:p>
          <a:p>
            <a:pPr algn="ctr">
              <a:spcBef>
                <a:spcPts val="200"/>
              </a:spcBef>
            </a:pPr>
            <a:r>
              <a:rPr lang="pt-BR" sz="900">
                <a:solidFill>
                  <a:srgbClr val="595959"/>
                </a:solidFill>
                <a:latin typeface="Calibri"/>
              </a:rPr>
              <a:t>100% dos municípios paulistas</a:t>
            </a:r>
          </a:p>
        </p:txBody>
      </p:sp>
      <p:sp>
        <p:nvSpPr>
          <p:cNvPr id="2022" name="Card_Orcamento"/>
          <p:cNvSpPr/>
          <p:nvPr/>
        </p:nvSpPr>
        <p:spPr>
          <a:xfrm>
            <a:off x="6019800" y="32258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/>
            <a:r>
              <a:rPr lang="pt-BR" sz="3200" b="1">
                <a:solidFill>
                  <a:srgbClr val="000000"/>
                </a:solidFill>
                <a:latin typeface="Calibri"/>
              </a:rPr>
              <a:t>R$ 32,8 bi</a:t>
            </a:r>
          </a:p>
          <a:p>
            <a:pPr algn="ctr">
              <a:spcBef>
                <a:spcPts val="200"/>
              </a:spcBef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Orçamento SEDUC 2025</a:t>
            </a:r>
          </a:p>
          <a:p>
            <a:pPr algn="ctr">
              <a:spcBef>
                <a:spcPts val="200"/>
              </a:spcBef>
            </a:pPr>
            <a:r>
              <a:rPr lang="pt-BR" sz="900">
                <a:solidFill>
                  <a:srgbClr val="595959"/>
                </a:solidFill>
                <a:latin typeface="Calibri"/>
              </a:rPr>
              <a:t>+2,8% vs 2024  •  +10,8% vs 2023</a:t>
            </a:r>
          </a:p>
        </p:txBody>
      </p:sp>
      <p:sp>
        <p:nvSpPr>
          <p:cNvPr id="2003" name="S3_Header"/>
          <p:cNvSpPr txBox="1"/>
          <p:nvPr/>
        </p:nvSpPr>
        <p:spPr>
          <a:xfrm>
            <a:off x="457200" y="4775200"/>
            <a:ext cx="8229600" cy="203200"/>
          </a:xfrm>
          <a:prstGeom prst="rect">
            <a:avLst/>
          </a:prstGeom>
          <a:noFill/>
        </p:spPr>
        <p:txBody>
          <a:bodyPr wrap="square" lIns="0" tIns="0" rIns="0" bIns="0" anchor="t"/>
          <a:lstStyle/>
          <a:p>
            <a:pPr>
              <a:buNone/>
            </a:pPr>
            <a:r>
              <a:rPr lang="pt-BR" sz="1100" b="1">
                <a:solidFill>
                  <a:srgbClr val="000000"/>
                </a:solidFill>
                <a:latin typeface="Calibri"/>
              </a:rPr>
              <a:t>APRENDIZAGEM — SARESP 2025 (REDE ESTADUAL)</a:t>
            </a:r>
          </a:p>
        </p:txBody>
      </p:sp>
      <p:sp>
        <p:nvSpPr>
          <p:cNvPr id="2030" name="Card_Iniciais"/>
          <p:cNvSpPr/>
          <p:nvPr/>
        </p:nvSpPr>
        <p:spPr>
          <a:xfrm>
            <a:off x="457200" y="50546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>
              <a:spcBef>
                <a:spcPts val="600"/>
              </a:spcBef>
              <a:buNone/>
            </a:pPr>
            <a:r>
              <a:rPr lang="pt-BR" sz="900" b="1">
                <a:solidFill>
                  <a:srgbClr val="595959"/>
                </a:solidFill>
                <a:latin typeface="Calibri"/>
              </a:rPr>
              <a:t>ALFABETIZAÇÃO EM MAT. · 2º EF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>
                <a:solidFill>
                  <a:srgbClr val="000000"/>
                </a:solidFill>
                <a:latin typeface="Calibri"/>
              </a:rPr>
              <a:t>49%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>
                <a:solidFill>
                  <a:srgbClr val="595959"/>
                </a:solidFill>
                <a:latin typeface="Calibri"/>
              </a:rPr>
              <a:t>Avançados · era 25,3% em 2023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 b="1">
                <a:solidFill>
                  <a:srgbClr val="2E7D32"/>
                </a:solidFill>
                <a:latin typeface="Calibri"/>
              </a:rPr>
              <a:t>▲ Avançados praticamente dobraram</a:t>
            </a:r>
          </a:p>
        </p:txBody>
      </p:sp>
      <p:sp>
        <p:nvSpPr>
          <p:cNvPr id="2031" name="Card_Finais"/>
          <p:cNvSpPr/>
          <p:nvPr/>
        </p:nvSpPr>
        <p:spPr>
          <a:xfrm>
            <a:off x="3238500" y="50546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>
              <a:spcBef>
                <a:spcPts val="600"/>
              </a:spcBef>
              <a:buNone/>
            </a:pPr>
            <a:r>
              <a:rPr lang="pt-BR" sz="900" b="1">
                <a:solidFill>
                  <a:srgbClr val="595959"/>
                </a:solidFill>
                <a:latin typeface="Calibri"/>
              </a:rPr>
              <a:t>9º ANO EF · MATEMÁTICA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>
                <a:solidFill>
                  <a:srgbClr val="000000"/>
                </a:solidFill>
                <a:latin typeface="Calibri"/>
              </a:rPr>
              <a:t>260,3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>
                <a:solidFill>
                  <a:srgbClr val="595959"/>
                </a:solidFill>
                <a:latin typeface="Calibri"/>
              </a:rPr>
              <a:t>Proficiência · era 246,3 em 2023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 b="1">
                <a:solidFill>
                  <a:srgbClr val="2E7D32"/>
                </a:solidFill>
                <a:latin typeface="Calibri"/>
              </a:rPr>
              <a:t>▲ Recorde histórico desde 1996</a:t>
            </a:r>
          </a:p>
        </p:txBody>
      </p:sp>
      <p:sp>
        <p:nvSpPr>
          <p:cNvPr id="2032" name="Card_Medio"/>
          <p:cNvSpPr/>
          <p:nvPr/>
        </p:nvSpPr>
        <p:spPr>
          <a:xfrm>
            <a:off x="6019800" y="5054600"/>
            <a:ext cx="2667000" cy="1397000"/>
          </a:xfrm>
          <a:prstGeom prst="rect">
            <a:avLst/>
          </a:prstGeom>
          <a:solidFill>
            <a:srgbClr val="F5F7FA"/>
          </a:solidFill>
          <a:ln w="9525">
            <a:solidFill>
              <a:srgbClr val="C9D2DC"/>
            </a:solidFill>
          </a:ln>
        </p:spPr>
        <p:txBody>
          <a:bodyPr wrap="square" lIns="91440" tIns="45720" rIns="91440" bIns="45720" anchor="t"/>
          <a:lstStyle/>
          <a:p>
            <a:pPr algn="ctr">
              <a:spcBef>
                <a:spcPts val="600"/>
              </a:spcBef>
              <a:buNone/>
            </a:pPr>
            <a:r>
              <a:rPr lang="pt-BR" sz="900" b="1">
                <a:solidFill>
                  <a:srgbClr val="595959"/>
                </a:solidFill>
                <a:latin typeface="Calibri"/>
              </a:rPr>
              <a:t>ENSINO MÉDIO · 3ª SÉRIE</a:t>
            </a:r>
          </a:p>
          <a:p>
            <a:pPr algn="ctr">
              <a:spcBef>
                <a:spcPts val="200"/>
              </a:spcBef>
              <a:buNone/>
            </a:pPr>
            <a:r>
              <a:rPr lang="pt-BR" sz="2800" b="1">
                <a:solidFill>
                  <a:srgbClr val="000000"/>
                </a:solidFill>
                <a:latin typeface="Calibri"/>
              </a:rPr>
              <a:t>88,4%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>
                <a:solidFill>
                  <a:srgbClr val="595959"/>
                </a:solidFill>
                <a:latin typeface="Calibri"/>
              </a:rPr>
              <a:t>Participação · era 75% em 2023</a:t>
            </a:r>
          </a:p>
          <a:p>
            <a:pPr algn="ctr">
              <a:spcBef>
                <a:spcPts val="100"/>
              </a:spcBef>
              <a:buNone/>
            </a:pPr>
            <a:r>
              <a:rPr lang="pt-BR" sz="1000" b="1">
                <a:solidFill>
                  <a:srgbClr val="2E7D32"/>
                </a:solidFill>
                <a:latin typeface="Calibri"/>
              </a:rPr>
              <a:t>▲ Recorde histórico de engajamento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114598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531864-939D-ECB2-4845-1A3FD6225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C08DB4D8-D550-FF7E-FA1D-0F90C51CF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A70F34B-E1D6-43C1-0373-04928AEF9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253670"/>
            <a:ext cx="137072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77CF07-EF90-95F2-78A0-3B2DB976E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422146"/>
            <a:ext cx="484026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21A3D83-048E-7A03-A0A0-6F4798170B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655140"/>
            <a:ext cx="515604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75C80FC-F450-F5F6-3F14-7C7C15535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CCB39327-CC00-2BB2-DE4B-775B0D7DA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6115501"/>
            <a:ext cx="1120884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1" descr="Gráfico, Gráfico de barras&#10;&#10;O conteúdo gerado por IA pode estar incorreto.">
            <a:extLst>
              <a:ext uri="{FF2B5EF4-FFF2-40B4-BE49-F238E27FC236}">
                <a16:creationId xmlns:a16="http://schemas.microsoft.com/office/drawing/2014/main" id="{4E396B19-E2CF-C3A2-E55F-F89F35BCE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66" y="2068956"/>
            <a:ext cx="7977853" cy="4042195"/>
          </a:xfrm>
          <a:prstGeom prst="rect">
            <a:avLst/>
          </a:prstGeom>
        </p:spPr>
      </p:pic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93FDADA3-C6E1-11DA-AE97-89BE797A6F65}"/>
              </a:ext>
            </a:extLst>
          </p:cNvPr>
          <p:cNvSpPr/>
          <p:nvPr/>
        </p:nvSpPr>
        <p:spPr>
          <a:xfrm>
            <a:off x="82551" y="1246715"/>
            <a:ext cx="1665817" cy="4804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>
                <a:solidFill>
                  <a:schemeClr val="bg1">
                    <a:lumMod val="49000"/>
                  </a:schemeClr>
                </a:solidFill>
                <a:ea typeface="Calibri"/>
                <a:cs typeface="Calibri"/>
              </a:rPr>
              <a:t>R$ 977,46 Mi</a:t>
            </a:r>
          </a:p>
          <a:p>
            <a:pPr algn="ctr"/>
            <a:r>
              <a:rPr lang="pt-BR" sz="1100">
                <a:solidFill>
                  <a:schemeClr val="bg1">
                    <a:lumMod val="49000"/>
                  </a:schemeClr>
                </a:solidFill>
              </a:rPr>
              <a:t>Necessidade Contratual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0573EC0-58B6-7FD8-DA4F-6EAC00083447}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t-BR" sz="2800" b="1">
                <a:solidFill>
                  <a:srgbClr val="FFFFFF"/>
                </a:solidFill>
                <a:latin typeface="Calibri"/>
              </a:rPr>
              <a:t>Gestão Orçamentária e Contratual</a:t>
            </a:r>
            <a:endParaRPr lang="pt-BR" sz="2800" b="1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A1FC0E6-46F8-F45B-86CE-9D130CD7E089}"/>
              </a:ext>
            </a:extLst>
          </p:cNvPr>
          <p:cNvSpPr/>
          <p:nvPr/>
        </p:nvSpPr>
        <p:spPr>
          <a:xfrm>
            <a:off x="1871133" y="1246714"/>
            <a:ext cx="1665817" cy="4804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600" b="1">
                <a:solidFill>
                  <a:schemeClr val="accent6">
                    <a:lumMod val="49000"/>
                  </a:schemeClr>
                </a:solidFill>
                <a:ea typeface="Calibri"/>
                <a:cs typeface="Calibri"/>
              </a:rPr>
              <a:t>R$ 279,85 Mi </a:t>
            </a:r>
          </a:p>
          <a:p>
            <a:pPr algn="ctr"/>
            <a:r>
              <a:rPr lang="pt-BR" sz="1100">
                <a:solidFill>
                  <a:schemeClr val="accent6">
                    <a:lumMod val="49000"/>
                  </a:schemeClr>
                </a:solidFill>
              </a:rPr>
              <a:t>Empenhados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410396EE-D940-8CB7-BA7C-98EF28B17B70}"/>
              </a:ext>
            </a:extLst>
          </p:cNvPr>
          <p:cNvSpPr/>
          <p:nvPr/>
        </p:nvSpPr>
        <p:spPr>
          <a:xfrm>
            <a:off x="3649132" y="1246714"/>
            <a:ext cx="1665817" cy="4804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600" b="1">
                <a:solidFill>
                  <a:schemeClr val="accent3">
                    <a:lumMod val="49000"/>
                  </a:schemeClr>
                </a:solidFill>
                <a:ea typeface="Calibri"/>
                <a:cs typeface="Calibri"/>
              </a:rPr>
              <a:t>R$ 49,85 Mi </a:t>
            </a:r>
          </a:p>
          <a:p>
            <a:pPr algn="ctr"/>
            <a:r>
              <a:rPr lang="pt-BR" sz="1100">
                <a:solidFill>
                  <a:schemeClr val="accent3">
                    <a:lumMod val="49000"/>
                  </a:schemeClr>
                </a:solidFill>
              </a:rPr>
              <a:t>Liquidados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EF3FC2B-B1DE-A567-38B1-458FE762199E}"/>
              </a:ext>
            </a:extLst>
          </p:cNvPr>
          <p:cNvSpPr/>
          <p:nvPr/>
        </p:nvSpPr>
        <p:spPr>
          <a:xfrm>
            <a:off x="5437715" y="1246713"/>
            <a:ext cx="1665817" cy="4804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600" b="1">
                <a:solidFill>
                  <a:schemeClr val="tx1"/>
                </a:solidFill>
                <a:ea typeface="Calibri"/>
                <a:cs typeface="Calibri"/>
              </a:rPr>
              <a:t>R$ 32,63 Mi </a:t>
            </a:r>
          </a:p>
          <a:p>
            <a:pPr algn="ctr"/>
            <a:r>
              <a:rPr lang="pt-BR" sz="1100">
                <a:solidFill>
                  <a:schemeClr val="tx1"/>
                </a:solidFill>
              </a:rPr>
              <a:t>Meta proporcional 2026</a:t>
            </a:r>
            <a:r>
              <a:rPr lang="pt-BR" sz="1100">
                <a:solidFill>
                  <a:schemeClr val="accent3">
                    <a:lumMod val="49000"/>
                  </a:schemeClr>
                </a:solidFill>
              </a:rPr>
              <a:t> 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F02765F7-F59B-BF78-BAA3-6BBA344B6559}"/>
              </a:ext>
            </a:extLst>
          </p:cNvPr>
          <p:cNvSpPr/>
          <p:nvPr/>
        </p:nvSpPr>
        <p:spPr>
          <a:xfrm>
            <a:off x="7194548" y="1236129"/>
            <a:ext cx="1835150" cy="4804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600" b="1">
                <a:solidFill>
                  <a:schemeClr val="tx1"/>
                </a:solidFill>
                <a:ea typeface="Calibri"/>
                <a:cs typeface="Calibri"/>
              </a:rPr>
              <a:t>99,23 %</a:t>
            </a:r>
          </a:p>
          <a:p>
            <a:pPr algn="ctr"/>
            <a:r>
              <a:rPr lang="pt-BR" sz="1100">
                <a:solidFill>
                  <a:schemeClr val="tx1"/>
                </a:solidFill>
              </a:rPr>
              <a:t>% Execução Orçamentária</a:t>
            </a:r>
            <a:endParaRPr lang="pt-BR" sz="1100">
              <a:solidFill>
                <a:schemeClr val="accent3">
                  <a:lumMod val="49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9069DC3-1CF1-4D6A-A77C-706A7F8431B0}"/>
              </a:ext>
            </a:extLst>
          </p:cNvPr>
          <p:cNvSpPr/>
          <p:nvPr/>
        </p:nvSpPr>
        <p:spPr>
          <a:xfrm>
            <a:off x="7772400" y="137160"/>
            <a:ext cx="1188720" cy="457200"/>
          </a:xfrm>
          <a:prstGeom prst="rect">
            <a:avLst/>
          </a:prstGeom>
          <a:solidFill>
            <a:srgbClr val="E74C3C"/>
          </a:solidFill>
          <a:ln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4E185F0C-1AA6-65A3-F11A-1A48D7EB4D94}"/>
              </a:ext>
            </a:extLst>
          </p:cNvPr>
          <p:cNvSpPr txBox="1"/>
          <p:nvPr/>
        </p:nvSpPr>
        <p:spPr>
          <a:xfrm>
            <a:off x="8054817" y="250344"/>
            <a:ext cx="623889" cy="23083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rPr lang="pt-BR"/>
              <a:t>Contexto</a:t>
            </a:r>
            <a:endParaRPr/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127531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640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Calibri"/>
              </a:defRPr>
            </a:pPr>
            <a:r>
              <a:rPr lang="pt-BR"/>
              <a:t>SED – Sistema Backoffice</a:t>
            </a:r>
            <a:endParaRPr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B76DBCD-5FDB-CFD7-81D1-44D6D507C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934" y="91397"/>
            <a:ext cx="3236531" cy="548669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59C7F1A6-581F-43A5-A29D-911148FBF172}"/>
              </a:ext>
            </a:extLst>
          </p:cNvPr>
          <p:cNvSpPr/>
          <p:nvPr/>
        </p:nvSpPr>
        <p:spPr>
          <a:xfrm>
            <a:off x="304800" y="863600"/>
            <a:ext cx="8534400" cy="8890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AFDB5A0-E51A-42B4-B973-515502301A1E}"/>
              </a:ext>
            </a:extLst>
          </p:cNvPr>
          <p:cNvSpPr txBox="1"/>
          <p:nvPr/>
        </p:nvSpPr>
        <p:spPr>
          <a:xfrm>
            <a:off x="457200" y="939800"/>
            <a:ext cx="25400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9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VISÃO GERAL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6EA4A67-1781-4AD4-85BC-C3B7B29B47F2}"/>
              </a:ext>
            </a:extLst>
          </p:cNvPr>
          <p:cNvSpPr txBox="1"/>
          <p:nvPr/>
        </p:nvSpPr>
        <p:spPr>
          <a:xfrm>
            <a:off x="457200" y="1143000"/>
            <a:ext cx="8229600" cy="609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 SED é o sistema nervoso administrativo da SEDUC-SP. Centraliza a operação de 5.080 escolas, 4,5M+ usuários e 91 Diretorias, integrando pedagógico, financeiro, RH e operacional em uma única plataforma. Funciona como "</a:t>
            </a:r>
            <a:r>
              <a:rPr lang="pt-BR" sz="10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authoritative</a:t>
            </a:r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10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source</a:t>
            </a:r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" para sincronismo de dados com todas as aplicações educacionais, além de integrações via API com serviços essenciais, como: </a:t>
            </a:r>
            <a:r>
              <a:rPr lang="pt-BR" sz="10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Poupa-tempo</a:t>
            </a:r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Receita Federal, DETRAN e 180 municípios do estado.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A6B6B81D-C375-4751-998B-713A9EF5501C}"/>
              </a:ext>
            </a:extLst>
          </p:cNvPr>
          <p:cNvSpPr/>
          <p:nvPr/>
        </p:nvSpPr>
        <p:spPr>
          <a:xfrm>
            <a:off x="304800" y="1889740"/>
            <a:ext cx="4191000" cy="22860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11C885D6-B265-496E-91A4-C4DB3B23189D}"/>
              </a:ext>
            </a:extLst>
          </p:cNvPr>
          <p:cNvSpPr/>
          <p:nvPr/>
        </p:nvSpPr>
        <p:spPr>
          <a:xfrm>
            <a:off x="304800" y="1889740"/>
            <a:ext cx="4191000" cy="508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F07A1371-0775-458A-B5A1-D90BCE7D22A8}"/>
              </a:ext>
            </a:extLst>
          </p:cNvPr>
          <p:cNvSpPr txBox="1"/>
          <p:nvPr/>
        </p:nvSpPr>
        <p:spPr>
          <a:xfrm>
            <a:off x="457200" y="2016740"/>
            <a:ext cx="3886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Módulos Financeiros &amp; Orçamentários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B61AFBFD-0037-4680-94FD-3F58ED5A94E3}"/>
              </a:ext>
            </a:extLst>
          </p:cNvPr>
          <p:cNvSpPr txBox="1"/>
          <p:nvPr/>
        </p:nvSpPr>
        <p:spPr>
          <a:xfrm>
            <a:off x="457200" y="2231136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PDDE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B98BDEE3-629B-47B5-A3B4-AA0C364438D3}"/>
              </a:ext>
            </a:extLst>
          </p:cNvPr>
          <p:cNvSpPr txBox="1"/>
          <p:nvPr/>
        </p:nvSpPr>
        <p:spPr>
          <a:xfrm>
            <a:off x="457200" y="2390648"/>
            <a:ext cx="38862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Execução orçamentária descentralizada, transferência de recursos em tempo real e rastreamento de gastos por escola.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8A9021BB-90A9-49A4-9ACB-B2B89CDADDD0}"/>
              </a:ext>
            </a:extLst>
          </p:cNvPr>
          <p:cNvSpPr txBox="1"/>
          <p:nvPr/>
        </p:nvSpPr>
        <p:spPr>
          <a:xfrm>
            <a:off x="457200" y="2724912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Prestação de Contas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DD7E1D31-C2EB-4CBF-BA3D-E2CB5F3EA95E}"/>
              </a:ext>
            </a:extLst>
          </p:cNvPr>
          <p:cNvSpPr txBox="1"/>
          <p:nvPr/>
        </p:nvSpPr>
        <p:spPr>
          <a:xfrm>
            <a:off x="457200" y="2884424"/>
            <a:ext cx="38862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Validação automática de conformidade fiscal, auditoria de despesas e relatórios para órgãos de controle.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BED72FA2-C3B7-4B09-86E5-74D41104F9B9}"/>
              </a:ext>
            </a:extLst>
          </p:cNvPr>
          <p:cNvSpPr txBox="1"/>
          <p:nvPr/>
        </p:nvSpPr>
        <p:spPr>
          <a:xfrm>
            <a:off x="457200" y="32004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Contratos &amp; Fornecedores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8B92C043-3155-4D69-9F3E-1BCAE73B3D12}"/>
              </a:ext>
            </a:extLst>
          </p:cNvPr>
          <p:cNvSpPr txBox="1"/>
          <p:nvPr/>
        </p:nvSpPr>
        <p:spPr>
          <a:xfrm>
            <a:off x="457200" y="3350768"/>
            <a:ext cx="38862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Gestão centralizada de contratos, licitações, pagamentos e histórico de fornecedores.</a:t>
            </a: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9B878F97-C6ED-4419-9280-2B52CC7D03B8}"/>
              </a:ext>
            </a:extLst>
          </p:cNvPr>
          <p:cNvSpPr txBox="1"/>
          <p:nvPr/>
        </p:nvSpPr>
        <p:spPr>
          <a:xfrm>
            <a:off x="457200" y="36576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Folha de Pagamento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FF19480E-E83D-4A49-BC83-DB45A2D25893}"/>
              </a:ext>
            </a:extLst>
          </p:cNvPr>
          <p:cNvSpPr txBox="1"/>
          <p:nvPr/>
        </p:nvSpPr>
        <p:spPr>
          <a:xfrm>
            <a:off x="457200" y="3835400"/>
            <a:ext cx="38862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Processamento integrado de 380.000+ servidores: vencimentos, descontos, benefícios.</a:t>
            </a:r>
          </a:p>
        </p:txBody>
      </p:sp>
      <p:sp>
        <p:nvSpPr>
          <p:cNvPr id="56" name="Retângulo 55">
            <a:extLst>
              <a:ext uri="{FF2B5EF4-FFF2-40B4-BE49-F238E27FC236}">
                <a16:creationId xmlns:a16="http://schemas.microsoft.com/office/drawing/2014/main" id="{89BDB6A7-4C96-4005-9423-92B5C0295517}"/>
              </a:ext>
            </a:extLst>
          </p:cNvPr>
          <p:cNvSpPr/>
          <p:nvPr/>
        </p:nvSpPr>
        <p:spPr>
          <a:xfrm>
            <a:off x="4648200" y="1889740"/>
            <a:ext cx="4191000" cy="22860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976C2EE6-2C37-4A1A-9174-B0293AC0A727}"/>
              </a:ext>
            </a:extLst>
          </p:cNvPr>
          <p:cNvSpPr/>
          <p:nvPr/>
        </p:nvSpPr>
        <p:spPr>
          <a:xfrm>
            <a:off x="4648200" y="1889740"/>
            <a:ext cx="4191000" cy="508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AA5C1FD1-9B50-4ECA-8EDF-68AB3B259AE8}"/>
              </a:ext>
            </a:extLst>
          </p:cNvPr>
          <p:cNvSpPr txBox="1"/>
          <p:nvPr/>
        </p:nvSpPr>
        <p:spPr>
          <a:xfrm>
            <a:off x="4800600" y="2016740"/>
            <a:ext cx="3886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E87722"/>
                </a:solidFill>
                <a:latin typeface="Calibri"/>
                <a:ea typeface="Calibri"/>
                <a:cs typeface="Calibri"/>
              </a:rPr>
              <a:t>Módulos de RH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CCD6D478-8B4E-48FD-81BC-C74038BD4F28}"/>
              </a:ext>
            </a:extLst>
          </p:cNvPr>
          <p:cNvSpPr txBox="1"/>
          <p:nvPr/>
        </p:nvSpPr>
        <p:spPr>
          <a:xfrm>
            <a:off x="4800600" y="22860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Atribuição de Aulas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3EEFE1F6-5279-4F6C-8E2C-1C252F4134F2}"/>
              </a:ext>
            </a:extLst>
          </p:cNvPr>
          <p:cNvSpPr txBox="1"/>
          <p:nvPr/>
        </p:nvSpPr>
        <p:spPr>
          <a:xfrm>
            <a:off x="4800600" y="24638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Distribuição de turmas para professores conforme perfil e disponibilidade. Processo anual via SED com agendamento 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AC8C8B08-6083-4564-8F13-8C82347E0D3A}"/>
              </a:ext>
            </a:extLst>
          </p:cNvPr>
          <p:cNvSpPr txBox="1"/>
          <p:nvPr/>
        </p:nvSpPr>
        <p:spPr>
          <a:xfrm>
            <a:off x="4800600" y="2959608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Evolução Funcional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E932D556-1AEB-45B7-81EB-DF5F51EBEC9D}"/>
              </a:ext>
            </a:extLst>
          </p:cNvPr>
          <p:cNvSpPr txBox="1"/>
          <p:nvPr/>
        </p:nvSpPr>
        <p:spPr>
          <a:xfrm>
            <a:off x="4800600" y="311912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Rastreamento de progressões salariais, capacitações e histórico funcional.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8FD1716A-7B7B-4D6E-9C3C-6A31620CC043}"/>
              </a:ext>
            </a:extLst>
          </p:cNvPr>
          <p:cNvSpPr txBox="1"/>
          <p:nvPr/>
        </p:nvSpPr>
        <p:spPr>
          <a:xfrm>
            <a:off x="4800600" y="35052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Gestão de Pessoas</a:t>
            </a: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AAF6F7C4-EBB1-4164-8A41-6583512EF53D}"/>
              </a:ext>
            </a:extLst>
          </p:cNvPr>
          <p:cNvSpPr txBox="1"/>
          <p:nvPr/>
        </p:nvSpPr>
        <p:spPr>
          <a:xfrm>
            <a:off x="4800600" y="36830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Dados consolidados de todos os servidores (professores, gestores, administrativos).</a:t>
            </a:r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E7BEEFCF-E009-48B5-8B88-78BC6D3BB8B9}"/>
              </a:ext>
            </a:extLst>
          </p:cNvPr>
          <p:cNvSpPr/>
          <p:nvPr/>
        </p:nvSpPr>
        <p:spPr>
          <a:xfrm>
            <a:off x="304800" y="4251940"/>
            <a:ext cx="4191000" cy="22860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6" name="Retângulo 65">
            <a:extLst>
              <a:ext uri="{FF2B5EF4-FFF2-40B4-BE49-F238E27FC236}">
                <a16:creationId xmlns:a16="http://schemas.microsoft.com/office/drawing/2014/main" id="{1482A012-6E79-4C03-97A4-321C83D09C8D}"/>
              </a:ext>
            </a:extLst>
          </p:cNvPr>
          <p:cNvSpPr/>
          <p:nvPr/>
        </p:nvSpPr>
        <p:spPr>
          <a:xfrm>
            <a:off x="304800" y="4251940"/>
            <a:ext cx="4191000" cy="508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392FB5AF-461E-478F-843C-075C160134A7}"/>
              </a:ext>
            </a:extLst>
          </p:cNvPr>
          <p:cNvSpPr txBox="1"/>
          <p:nvPr/>
        </p:nvSpPr>
        <p:spPr>
          <a:xfrm>
            <a:off x="457200" y="4378940"/>
            <a:ext cx="3886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2E7D32"/>
                </a:solidFill>
                <a:latin typeface="Calibri"/>
              </a:rPr>
              <a:t>Alimentação &amp; Transporte</a:t>
            </a:r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A802822C-4C49-4336-8E4B-807809AA471B}"/>
              </a:ext>
            </a:extLst>
          </p:cNvPr>
          <p:cNvSpPr txBox="1"/>
          <p:nvPr/>
        </p:nvSpPr>
        <p:spPr>
          <a:xfrm>
            <a:off x="457200" y="46482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Controle Nutricional &amp; Cardápio</a:t>
            </a: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15B18533-5AAA-46ED-9484-6B11106A9B10}"/>
              </a:ext>
            </a:extLst>
          </p:cNvPr>
          <p:cNvSpPr txBox="1"/>
          <p:nvPr/>
        </p:nvSpPr>
        <p:spPr>
          <a:xfrm>
            <a:off x="457200" y="48260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Planejamento de refeições por escola e modalidade educacional com controle de fornecedores, estoque e entregas.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2C058F08-ABB2-42C8-B001-462DE4598293}"/>
              </a:ext>
            </a:extLst>
          </p:cNvPr>
          <p:cNvSpPr txBox="1"/>
          <p:nvPr/>
        </p:nvSpPr>
        <p:spPr>
          <a:xfrm>
            <a:off x="457200" y="52578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</a:rPr>
              <a:t>Transporte Escolar (TESP)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00D2FAC8-D59E-4406-A171-55F7BC5320C8}"/>
              </a:ext>
            </a:extLst>
          </p:cNvPr>
          <p:cNvSpPr txBox="1"/>
          <p:nvPr/>
        </p:nvSpPr>
        <p:spPr>
          <a:xfrm>
            <a:off x="457200" y="54356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</a:rPr>
              <a:t>Roteirização e elegibilidade via SED (zona rural, ≥2km georreferenciado, barreiras físicas). Modalidades: frota, frete, passe escolar, convênio.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40C17EDF-F3BE-4C6A-A656-AFF442AE5331}"/>
              </a:ext>
            </a:extLst>
          </p:cNvPr>
          <p:cNvSpPr txBox="1"/>
          <p:nvPr/>
        </p:nvSpPr>
        <p:spPr>
          <a:xfrm>
            <a:off x="457200" y="58674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</a:rPr>
              <a:t>Programa LIGADO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DDE05945-156A-4273-9462-11B240423895}"/>
              </a:ext>
            </a:extLst>
          </p:cNvPr>
          <p:cNvSpPr txBox="1"/>
          <p:nvPr/>
        </p:nvSpPr>
        <p:spPr>
          <a:xfrm>
            <a:off x="457200" y="60452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</a:rPr>
              <a:t>Transporte porta-a-porta para alunos com deficiência. Cadastro pela escola, homologação pela Unidade Regional de Ensino.</a:t>
            </a:r>
          </a:p>
        </p:txBody>
      </p:sp>
      <p:sp>
        <p:nvSpPr>
          <p:cNvPr id="74" name="Retângulo 73">
            <a:extLst>
              <a:ext uri="{FF2B5EF4-FFF2-40B4-BE49-F238E27FC236}">
                <a16:creationId xmlns:a16="http://schemas.microsoft.com/office/drawing/2014/main" id="{9384F4C3-1AA2-406D-9AC4-D1F172825F1B}"/>
              </a:ext>
            </a:extLst>
          </p:cNvPr>
          <p:cNvSpPr/>
          <p:nvPr/>
        </p:nvSpPr>
        <p:spPr>
          <a:xfrm>
            <a:off x="4648200" y="4251940"/>
            <a:ext cx="4191000" cy="22860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5" name="Retângulo 74">
            <a:extLst>
              <a:ext uri="{FF2B5EF4-FFF2-40B4-BE49-F238E27FC236}">
                <a16:creationId xmlns:a16="http://schemas.microsoft.com/office/drawing/2014/main" id="{832A7190-BAC3-497F-A140-5F493A10C470}"/>
              </a:ext>
            </a:extLst>
          </p:cNvPr>
          <p:cNvSpPr/>
          <p:nvPr/>
        </p:nvSpPr>
        <p:spPr>
          <a:xfrm>
            <a:off x="4648200" y="4251940"/>
            <a:ext cx="4191000" cy="508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059D005F-B5C5-4E1B-A57E-BC4BB6086892}"/>
              </a:ext>
            </a:extLst>
          </p:cNvPr>
          <p:cNvSpPr txBox="1"/>
          <p:nvPr/>
        </p:nvSpPr>
        <p:spPr>
          <a:xfrm>
            <a:off x="4800600" y="4378940"/>
            <a:ext cx="3886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6A4C93"/>
                </a:solidFill>
                <a:latin typeface="Calibri"/>
                <a:ea typeface="Calibri"/>
                <a:cs typeface="Calibri"/>
              </a:rPr>
              <a:t>Módulo de Matrícula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3D2A6695-27CD-43A0-9C59-C92D3585A928}"/>
              </a:ext>
            </a:extLst>
          </p:cNvPr>
          <p:cNvSpPr txBox="1"/>
          <p:nvPr/>
        </p:nvSpPr>
        <p:spPr>
          <a:xfrm>
            <a:off x="4800600" y="4575048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Coleta de Classes</a:t>
            </a:r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3A615AD0-6866-4C5D-B533-16D2CD01F3E1}"/>
              </a:ext>
            </a:extLst>
          </p:cNvPr>
          <p:cNvSpPr txBox="1"/>
          <p:nvPr/>
        </p:nvSpPr>
        <p:spPr>
          <a:xfrm>
            <a:off x="4800600" y="4771136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Projeção anual de turmas por modalidade e série; dados alimentam atribuição e planejamento pedagógico (múltiplas etapas via Resolução SEDUC).</a:t>
            </a: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0661412F-0510-4BE9-A0A6-64FC2EFC18EB}"/>
              </a:ext>
            </a:extLst>
          </p:cNvPr>
          <p:cNvSpPr txBox="1"/>
          <p:nvPr/>
        </p:nvSpPr>
        <p:spPr>
          <a:xfrm>
            <a:off x="4800600" y="5230368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Censo Escolar</a:t>
            </a:r>
          </a:p>
        </p:txBody>
      </p: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2EE43E73-F740-48A6-9FF6-306533B8EFDE}"/>
              </a:ext>
            </a:extLst>
          </p:cNvPr>
          <p:cNvSpPr txBox="1"/>
          <p:nvPr/>
        </p:nvSpPr>
        <p:spPr>
          <a:xfrm>
            <a:off x="4800600" y="5399024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Coordenação SEDUC + prefeituras + INEP em 2 etapas (Matrícula Inicial e Final); migração automática do SED via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Educacenso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para 5.080 escolas.</a:t>
            </a:r>
          </a:p>
        </p:txBody>
      </p: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CCE8E05B-4892-4558-AC9D-F92F8B8C58C2}"/>
              </a:ext>
            </a:extLst>
          </p:cNvPr>
          <p:cNvSpPr txBox="1"/>
          <p:nvPr/>
        </p:nvSpPr>
        <p:spPr>
          <a:xfrm>
            <a:off x="4800600" y="5867400"/>
            <a:ext cx="38862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5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Matrícula Automática</a:t>
            </a:r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67209FFC-CD59-4319-9F11-7E082F620B6D}"/>
              </a:ext>
            </a:extLst>
          </p:cNvPr>
          <p:cNvSpPr txBox="1"/>
          <p:nvPr/>
        </p:nvSpPr>
        <p:spPr>
          <a:xfrm>
            <a:off x="4800600" y="6045200"/>
            <a:ext cx="3886200" cy="431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Garantia de vaga para alunos da rede e compatibilização automática por geolocalização; confirmação a partir de 15/ago via Poupatempo ou SED.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11902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6400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Calibri"/>
              </a:defRPr>
            </a:pPr>
            <a:r>
              <a:t>Sala do Futuro - Plataforma Unificada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37160"/>
            <a:ext cx="1188720" cy="457200"/>
          </a:xfrm>
          <a:prstGeom prst="rect">
            <a:avLst/>
          </a:prstGeom>
          <a:solidFill>
            <a:srgbClr val="E74C3C"/>
          </a:solidFill>
          <a:ln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9C196B9-5943-433C-88C6-F05CDBB9979E}"/>
              </a:ext>
            </a:extLst>
          </p:cNvPr>
          <p:cNvSpPr txBox="1"/>
          <p:nvPr/>
        </p:nvSpPr>
        <p:spPr>
          <a:xfrm>
            <a:off x="457200" y="889000"/>
            <a:ext cx="822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Maior consolidação de plataformas educacionais do Brasil — 15 plataformas unificadas em uma única aplicação.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4AB73667-47FC-4130-8D92-E97067F026C0}"/>
              </a:ext>
            </a:extLst>
          </p:cNvPr>
          <p:cNvSpPr/>
          <p:nvPr/>
        </p:nvSpPr>
        <p:spPr>
          <a:xfrm>
            <a:off x="457200" y="1320800"/>
            <a:ext cx="4038600" cy="8382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AC0F9BA-399B-4506-9B5C-BED9310139D7}"/>
              </a:ext>
            </a:extLst>
          </p:cNvPr>
          <p:cNvSpPr txBox="1"/>
          <p:nvPr/>
        </p:nvSpPr>
        <p:spPr>
          <a:xfrm>
            <a:off x="584200" y="1422400"/>
            <a:ext cx="37846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2200" b="1">
                <a:solidFill>
                  <a:srgbClr val="E87722"/>
                </a:solidFill>
                <a:latin typeface="Calibri"/>
                <a:ea typeface="Calibri"/>
                <a:cs typeface="Calibri"/>
              </a:rPr>
              <a:t>+1 milhão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F05A9F9-FD32-49BA-A362-2D3A62BB80E4}"/>
              </a:ext>
            </a:extLst>
          </p:cNvPr>
          <p:cNvSpPr txBox="1"/>
          <p:nvPr/>
        </p:nvSpPr>
        <p:spPr>
          <a:xfrm>
            <a:off x="584200" y="1828800"/>
            <a:ext cx="37846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usuários simultâneos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E8AE4A6-8EB1-40C8-BE1F-FF164213A6CD}"/>
              </a:ext>
            </a:extLst>
          </p:cNvPr>
          <p:cNvSpPr/>
          <p:nvPr/>
        </p:nvSpPr>
        <p:spPr>
          <a:xfrm>
            <a:off x="4648200" y="1320800"/>
            <a:ext cx="4038600" cy="8382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8B6C2B0-F2C6-4BD0-BE6D-D2C8B9DD19C1}"/>
              </a:ext>
            </a:extLst>
          </p:cNvPr>
          <p:cNvSpPr txBox="1"/>
          <p:nvPr/>
        </p:nvSpPr>
        <p:spPr>
          <a:xfrm>
            <a:off x="4775200" y="1422400"/>
            <a:ext cx="37846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2200" b="1">
                <a:solidFill>
                  <a:srgbClr val="E87722"/>
                </a:solidFill>
                <a:latin typeface="Calibri"/>
                <a:ea typeface="Calibri"/>
                <a:cs typeface="Calibri"/>
              </a:rPr>
              <a:t>15 → 1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300220B3-094A-4A58-8B74-48E94171F580}"/>
              </a:ext>
            </a:extLst>
          </p:cNvPr>
          <p:cNvSpPr txBox="1"/>
          <p:nvPr/>
        </p:nvSpPr>
        <p:spPr>
          <a:xfrm>
            <a:off x="4775200" y="1828800"/>
            <a:ext cx="37846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plataformas unificadas em SSO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7D8E2ADD-F46B-4F88-8C30-9B2FFD4CD52C}"/>
              </a:ext>
            </a:extLst>
          </p:cNvPr>
          <p:cNvSpPr/>
          <p:nvPr/>
        </p:nvSpPr>
        <p:spPr>
          <a:xfrm>
            <a:off x="457200" y="2286000"/>
            <a:ext cx="4038600" cy="1930400"/>
          </a:xfrm>
          <a:prstGeom prst="rect">
            <a:avLst/>
          </a:prstGeom>
          <a:solidFill>
            <a:srgbClr val="F2F2F2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2DE56E39-65A9-4A81-B683-4AA37743D7CF}"/>
              </a:ext>
            </a:extLst>
          </p:cNvPr>
          <p:cNvSpPr/>
          <p:nvPr/>
        </p:nvSpPr>
        <p:spPr>
          <a:xfrm>
            <a:off x="457200" y="2286000"/>
            <a:ext cx="4038600" cy="508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DCF328E-9836-4FBC-87A9-7034A14A72E2}"/>
              </a:ext>
            </a:extLst>
          </p:cNvPr>
          <p:cNvSpPr txBox="1"/>
          <p:nvPr/>
        </p:nvSpPr>
        <p:spPr>
          <a:xfrm>
            <a:off x="609600" y="2413000"/>
            <a:ext cx="37338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2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Sistemas Pedagógicos Integrados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BDA2FA3-5146-4B46-AA7A-3B3314C60A5A}"/>
              </a:ext>
            </a:extLst>
          </p:cNvPr>
          <p:cNvSpPr txBox="1"/>
          <p:nvPr/>
        </p:nvSpPr>
        <p:spPr>
          <a:xfrm>
            <a:off x="609600" y="2717800"/>
            <a:ext cx="3733800" cy="1397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Diários de Classe — frequência e notas em tempo real
Histórico Escolar — visão consolidada do aluno
Boletim Escolar — geração automática confiável
Tarefas e Atividades — distribuição e acompanhamento
Redação e Correção — desenvolvimento da escrita
Prova Paulista — avaliação estadual integrada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476468DD-4A1F-4096-875F-B325B56D2338}"/>
              </a:ext>
            </a:extLst>
          </p:cNvPr>
          <p:cNvSpPr/>
          <p:nvPr/>
        </p:nvSpPr>
        <p:spPr>
          <a:xfrm>
            <a:off x="4648200" y="2286000"/>
            <a:ext cx="4038600" cy="1930400"/>
          </a:xfrm>
          <a:prstGeom prst="rect">
            <a:avLst/>
          </a:prstGeom>
          <a:solidFill>
            <a:srgbClr val="F2F2F2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D83CDA4B-CDD4-46EE-B8EB-1BC328F578FC}"/>
              </a:ext>
            </a:extLst>
          </p:cNvPr>
          <p:cNvSpPr/>
          <p:nvPr/>
        </p:nvSpPr>
        <p:spPr>
          <a:xfrm>
            <a:off x="4648200" y="2286000"/>
            <a:ext cx="4038600" cy="508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1B774B2-3BFD-4119-B811-A65431E1EECE}"/>
              </a:ext>
            </a:extLst>
          </p:cNvPr>
          <p:cNvSpPr txBox="1"/>
          <p:nvPr/>
        </p:nvSpPr>
        <p:spPr>
          <a:xfrm>
            <a:off x="4800600" y="2413000"/>
            <a:ext cx="37338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2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Plataformas Educacionais Contratadas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283A0E56-0FC6-464E-AA1B-668649841ACF}"/>
              </a:ext>
            </a:extLst>
          </p:cNvPr>
          <p:cNvSpPr txBox="1"/>
          <p:nvPr/>
        </p:nvSpPr>
        <p:spPr>
          <a:xfrm>
            <a:off x="4800600" y="2717800"/>
            <a:ext cx="3733800" cy="1397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Matific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— gamificação de matemática
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Alura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— desenvolvimento e tecnologia</a:t>
            </a:r>
            <a:b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Khan 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Academy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– 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pré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vestibular
Elefante Letrado — alfabetização</a:t>
            </a:r>
            <a:b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English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First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– inglês assíncrono</a:t>
            </a:r>
            <a:b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Open 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English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– inglês síncrono
+ 6 plataformas de conteúdo especializado
Todas com single </a:t>
            </a:r>
            <a:r>
              <a:rPr lang="pt-BR" sz="1000" dirty="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sign-on</a:t>
            </a:r>
            <a:r>
              <a:rPr lang="pt-BR" sz="1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unificado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298F5EF-5494-4E22-8AC9-8D2FA72E5769}"/>
              </a:ext>
            </a:extLst>
          </p:cNvPr>
          <p:cNvSpPr txBox="1"/>
          <p:nvPr/>
        </p:nvSpPr>
        <p:spPr>
          <a:xfrm>
            <a:off x="457200" y="4343400"/>
            <a:ext cx="82296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3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Indicadores de Adoção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1CC046A9-0428-47BC-8A99-92D55C65CA63}"/>
              </a:ext>
            </a:extLst>
          </p:cNvPr>
          <p:cNvSpPr/>
          <p:nvPr/>
        </p:nvSpPr>
        <p:spPr>
          <a:xfrm>
            <a:off x="457200" y="4699000"/>
            <a:ext cx="1962150" cy="3302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9E7FF18D-3BE5-4203-A631-7892B5B78D70}"/>
              </a:ext>
            </a:extLst>
          </p:cNvPr>
          <p:cNvSpPr/>
          <p:nvPr/>
        </p:nvSpPr>
        <p:spPr>
          <a:xfrm>
            <a:off x="457200" y="5029200"/>
            <a:ext cx="1962150" cy="965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E07DD015-9165-49FC-9C3E-5308FF77471C}"/>
              </a:ext>
            </a:extLst>
          </p:cNvPr>
          <p:cNvSpPr txBox="1"/>
          <p:nvPr/>
        </p:nvSpPr>
        <p:spPr>
          <a:xfrm>
            <a:off x="558800" y="4749800"/>
            <a:ext cx="175895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Prova Paulista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D9F9CF05-926F-44A8-8ED0-39CC3F180CA5}"/>
              </a:ext>
            </a:extLst>
          </p:cNvPr>
          <p:cNvSpPr txBox="1"/>
          <p:nvPr/>
        </p:nvSpPr>
        <p:spPr>
          <a:xfrm>
            <a:off x="558800" y="5105400"/>
            <a:ext cx="1758950" cy="838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r>
              <a:rPr lang="pt-BR" sz="900">
                <a:solidFill>
                  <a:srgbClr val="333333"/>
                </a:solidFill>
                <a:ea typeface="Calibri"/>
                <a:cs typeface="Calibri"/>
              </a:rPr>
              <a:t>5 milhões de cartões resposta
86% reconhecimento automático
14% entrada manual</a:t>
            </a:r>
            <a:br>
              <a:rPr lang="pt-BR" sz="900">
                <a:solidFill>
                  <a:srgbClr val="333333"/>
                </a:solidFill>
                <a:ea typeface="Calibri"/>
                <a:cs typeface="Calibri"/>
              </a:rPr>
            </a:br>
            <a:r>
              <a:rPr lang="pt-BR" sz="900">
                <a:solidFill>
                  <a:srgbClr val="333333"/>
                </a:solidFill>
                <a:ea typeface="Calibri"/>
                <a:cs typeface="Calibri"/>
              </a:rPr>
              <a:t>93,5% de participação</a:t>
            </a: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E580DBFF-8EF5-4DBE-A668-4E2312FAF35D}"/>
              </a:ext>
            </a:extLst>
          </p:cNvPr>
          <p:cNvSpPr/>
          <p:nvPr/>
        </p:nvSpPr>
        <p:spPr>
          <a:xfrm>
            <a:off x="2546350" y="4699000"/>
            <a:ext cx="1962150" cy="3302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0EA292C4-DA23-4AB9-A7DC-0B1361C22F34}"/>
              </a:ext>
            </a:extLst>
          </p:cNvPr>
          <p:cNvSpPr/>
          <p:nvPr/>
        </p:nvSpPr>
        <p:spPr>
          <a:xfrm>
            <a:off x="2546350" y="5029200"/>
            <a:ext cx="1962150" cy="965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890A3D3F-6794-43B1-8928-1D809041B76B}"/>
              </a:ext>
            </a:extLst>
          </p:cNvPr>
          <p:cNvSpPr txBox="1"/>
          <p:nvPr/>
        </p:nvSpPr>
        <p:spPr>
          <a:xfrm>
            <a:off x="2647950" y="4749800"/>
            <a:ext cx="175895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Tarefas SP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56578B4A-373B-4CD2-96A8-8CA241747DF5}"/>
              </a:ext>
            </a:extLst>
          </p:cNvPr>
          <p:cNvSpPr txBox="1"/>
          <p:nvPr/>
        </p:nvSpPr>
        <p:spPr>
          <a:xfrm>
            <a:off x="2647950" y="5105400"/>
            <a:ext cx="1758950" cy="838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r>
              <a:rPr lang="pt-BR" sz="900">
                <a:solidFill>
                  <a:srgbClr val="333333"/>
                </a:solidFill>
                <a:ea typeface="Calibri"/>
                <a:cs typeface="Calibri"/>
              </a:rPr>
              <a:t>40 milhões de tarefas realizadas em 2026
75% de engajamento no mês de abril – 90% em 2026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B584FDBD-1198-4910-A38E-F854B9B78396}"/>
              </a:ext>
            </a:extLst>
          </p:cNvPr>
          <p:cNvSpPr/>
          <p:nvPr/>
        </p:nvSpPr>
        <p:spPr>
          <a:xfrm>
            <a:off x="4635500" y="4699000"/>
            <a:ext cx="1962150" cy="330200"/>
          </a:xfrm>
          <a:prstGeom prst="rect">
            <a:avLst/>
          </a:prstGeom>
          <a:solidFill>
            <a:srgbClr val="0E7C86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7589D88E-8513-4697-814B-15631E90BD9D}"/>
              </a:ext>
            </a:extLst>
          </p:cNvPr>
          <p:cNvSpPr/>
          <p:nvPr/>
        </p:nvSpPr>
        <p:spPr>
          <a:xfrm>
            <a:off x="4635500" y="5029200"/>
            <a:ext cx="1962150" cy="965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0C7485E9-E57A-419E-8976-48CCD3CB3FCE}"/>
              </a:ext>
            </a:extLst>
          </p:cNvPr>
          <p:cNvSpPr txBox="1"/>
          <p:nvPr/>
        </p:nvSpPr>
        <p:spPr>
          <a:xfrm>
            <a:off x="4737100" y="4749800"/>
            <a:ext cx="175895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Redação Paulista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847C6975-D169-4365-9402-44D37CE85EA1}"/>
              </a:ext>
            </a:extLst>
          </p:cNvPr>
          <p:cNvSpPr txBox="1"/>
          <p:nvPr/>
        </p:nvSpPr>
        <p:spPr>
          <a:xfrm>
            <a:off x="4737100" y="5105400"/>
            <a:ext cx="1758950" cy="838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3.5 milhões de redação concluídas em 2026</a:t>
            </a:r>
            <a:b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Nota média 6,6</a:t>
            </a:r>
          </a:p>
        </p:txBody>
      </p:sp>
      <p:pic>
        <p:nvPicPr>
          <p:cNvPr id="46" name="Imagem 45">
            <a:extLst>
              <a:ext uri="{FF2B5EF4-FFF2-40B4-BE49-F238E27FC236}">
                <a16:creationId xmlns:a16="http://schemas.microsoft.com/office/drawing/2014/main" id="{FAC0B3CF-65BA-D189-88DC-742E8785A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87376"/>
            <a:ext cx="1252728" cy="563728"/>
          </a:xfrm>
          <a:prstGeom prst="rect">
            <a:avLst/>
          </a:prstGeom>
        </p:spPr>
      </p:pic>
      <p:pic>
        <p:nvPicPr>
          <p:cNvPr id="48" name="Imagem 47">
            <a:extLst>
              <a:ext uri="{FF2B5EF4-FFF2-40B4-BE49-F238E27FC236}">
                <a16:creationId xmlns:a16="http://schemas.microsoft.com/office/drawing/2014/main" id="{E807EB46-BB6C-016D-3570-5D4A73326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112" y="6426200"/>
            <a:ext cx="642679" cy="406400"/>
          </a:xfrm>
          <a:prstGeom prst="rect">
            <a:avLst/>
          </a:prstGeom>
        </p:spPr>
      </p:pic>
      <p:pic>
        <p:nvPicPr>
          <p:cNvPr id="50" name="Imagem 49">
            <a:extLst>
              <a:ext uri="{FF2B5EF4-FFF2-40B4-BE49-F238E27FC236}">
                <a16:creationId xmlns:a16="http://schemas.microsoft.com/office/drawing/2014/main" id="{9344F46E-9E42-207C-F1B3-09601BFA05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2591" y="6426200"/>
            <a:ext cx="655021" cy="406400"/>
          </a:xfrm>
          <a:prstGeom prst="rect">
            <a:avLst/>
          </a:prstGeom>
        </p:spPr>
      </p:pic>
      <p:pic>
        <p:nvPicPr>
          <p:cNvPr id="52" name="Imagem 51">
            <a:extLst>
              <a:ext uri="{FF2B5EF4-FFF2-40B4-BE49-F238E27FC236}">
                <a16:creationId xmlns:a16="http://schemas.microsoft.com/office/drawing/2014/main" id="{93F4E156-C970-45E9-381C-AC01FFBC8C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1012" y="6426200"/>
            <a:ext cx="639963" cy="406400"/>
          </a:xfrm>
          <a:prstGeom prst="rect">
            <a:avLst/>
          </a:prstGeom>
        </p:spPr>
      </p:pic>
      <p:pic>
        <p:nvPicPr>
          <p:cNvPr id="54" name="Imagem 53">
            <a:extLst>
              <a:ext uri="{FF2B5EF4-FFF2-40B4-BE49-F238E27FC236}">
                <a16:creationId xmlns:a16="http://schemas.microsoft.com/office/drawing/2014/main" id="{B6D0544C-5E6E-51C1-5786-2950128833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5412" y="6426200"/>
            <a:ext cx="637309" cy="406400"/>
          </a:xfrm>
          <a:prstGeom prst="rect">
            <a:avLst/>
          </a:prstGeom>
        </p:spPr>
      </p:pic>
      <p:pic>
        <p:nvPicPr>
          <p:cNvPr id="79" name="Imagem 78">
            <a:extLst>
              <a:ext uri="{FF2B5EF4-FFF2-40B4-BE49-F238E27FC236}">
                <a16:creationId xmlns:a16="http://schemas.microsoft.com/office/drawing/2014/main" id="{65B83F51-0C17-07F3-DD97-8D64D016F7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0522" y="6426200"/>
            <a:ext cx="632690" cy="406400"/>
          </a:xfrm>
          <a:prstGeom prst="rect">
            <a:avLst/>
          </a:prstGeom>
        </p:spPr>
      </p:pic>
      <p:sp>
        <p:nvSpPr>
          <p:cNvPr id="80" name="Retângulo 79">
            <a:extLst>
              <a:ext uri="{FF2B5EF4-FFF2-40B4-BE49-F238E27FC236}">
                <a16:creationId xmlns:a16="http://schemas.microsoft.com/office/drawing/2014/main" id="{95B2DC21-2807-45E8-89F3-74C52B2D6511}"/>
              </a:ext>
            </a:extLst>
          </p:cNvPr>
          <p:cNvSpPr/>
          <p:nvPr/>
        </p:nvSpPr>
        <p:spPr>
          <a:xfrm>
            <a:off x="6718300" y="4699000"/>
            <a:ext cx="1968500" cy="3302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05724D27-2981-40A6-941C-485BFF4AA1B2}"/>
              </a:ext>
            </a:extLst>
          </p:cNvPr>
          <p:cNvSpPr/>
          <p:nvPr/>
        </p:nvSpPr>
        <p:spPr>
          <a:xfrm>
            <a:off x="6718300" y="5029200"/>
            <a:ext cx="1968500" cy="965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D9D9D9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80E4A7C2-0F4F-42BA-92A8-B92C71478B1F}"/>
              </a:ext>
            </a:extLst>
          </p:cNvPr>
          <p:cNvSpPr txBox="1"/>
          <p:nvPr/>
        </p:nvSpPr>
        <p:spPr>
          <a:xfrm>
            <a:off x="6819900" y="4749800"/>
            <a:ext cx="17653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Diário de Classe</a:t>
            </a:r>
          </a:p>
        </p:txBody>
      </p: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31F39BBF-F355-42F1-91F9-2EA57991CA4D}"/>
              </a:ext>
            </a:extLst>
          </p:cNvPr>
          <p:cNvSpPr txBox="1"/>
          <p:nvPr/>
        </p:nvSpPr>
        <p:spPr>
          <a:xfrm>
            <a:off x="6819900" y="5105400"/>
            <a:ext cx="1765300" cy="838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Registro de frequência em tempo real</a:t>
            </a:r>
            <a:b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85% de frequência em 2026</a:t>
            </a:r>
            <a:b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80% de aulas dadas em 2026</a:t>
            </a:r>
            <a:br>
              <a:rPr lang="pt-BR" sz="900">
                <a:solidFill>
                  <a:srgbClr val="333333"/>
                </a:solidFill>
                <a:latin typeface="Calibri"/>
                <a:ea typeface="Calibri"/>
                <a:cs typeface="Calibri"/>
              </a:rPr>
            </a:br>
            <a:endParaRPr lang="pt-BR" sz="90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85495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CBFF2B1B-9CA3-4E33-A1E3-B4F4B7469529}"/>
              </a:ext>
            </a:extLst>
          </p:cNvPr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ECF37C9-EA65-4E10-9374-1B02F17FF35C}"/>
              </a:ext>
            </a:extLst>
          </p:cNvPr>
          <p:cNvSpPr txBox="1"/>
          <p:nvPr/>
        </p:nvSpPr>
        <p:spPr>
          <a:xfrm>
            <a:off x="304800" y="139700"/>
            <a:ext cx="6045200" cy="5461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Jornada do Docente - Formação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D97153D-82BB-C5CE-46CB-57DD5FD76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685" y="75639"/>
            <a:ext cx="1952515" cy="610161"/>
          </a:xfrm>
          <a:prstGeom prst="rect">
            <a:avLst/>
          </a:prstGeom>
        </p:spPr>
      </p:pic>
      <p:sp>
        <p:nvSpPr>
          <p:cNvPr id="80" name="Retângulo 79">
            <a:extLst>
              <a:ext uri="{FF2B5EF4-FFF2-40B4-BE49-F238E27FC236}">
                <a16:creationId xmlns:a16="http://schemas.microsoft.com/office/drawing/2014/main" id="{98B49ECA-935B-47EC-A536-15ED14EE3D34}"/>
              </a:ext>
            </a:extLst>
          </p:cNvPr>
          <p:cNvSpPr/>
          <p:nvPr/>
        </p:nvSpPr>
        <p:spPr>
          <a:xfrm>
            <a:off x="304800" y="1320800"/>
            <a:ext cx="2768600" cy="4064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BEA51590-2528-4EC2-84BB-B331AC2175DB}"/>
              </a:ext>
            </a:extLst>
          </p:cNvPr>
          <p:cNvSpPr txBox="1"/>
          <p:nvPr/>
        </p:nvSpPr>
        <p:spPr>
          <a:xfrm>
            <a:off x="406400" y="13716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Planejamento de Aula</a:t>
            </a:r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06EE9568-E7A0-4F06-AEE5-787C1C3181AE}"/>
              </a:ext>
            </a:extLst>
          </p:cNvPr>
          <p:cNvSpPr txBox="1"/>
          <p:nvPr/>
        </p:nvSpPr>
        <p:spPr>
          <a:xfrm>
            <a:off x="406400" y="1549400"/>
            <a:ext cx="2565400" cy="152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800">
                <a:solidFill>
                  <a:srgbClr val="D8E8F0"/>
                </a:solidFill>
                <a:latin typeface="Calibri"/>
                <a:ea typeface="Calibri"/>
                <a:cs typeface="Calibri"/>
              </a:rPr>
              <a:t>Infraestrutura semanal pedagógica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6D8931C0-61DF-44B6-804B-942FA4723D43}"/>
              </a:ext>
            </a:extLst>
          </p:cNvPr>
          <p:cNvSpPr/>
          <p:nvPr/>
        </p:nvSpPr>
        <p:spPr>
          <a:xfrm>
            <a:off x="3187700" y="1320800"/>
            <a:ext cx="2768600" cy="406400"/>
          </a:xfrm>
          <a:prstGeom prst="rect">
            <a:avLst/>
          </a:prstGeom>
          <a:solidFill>
            <a:srgbClr val="E8772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75BA52EA-BF7B-4671-8ADA-7469AA4F6EAB}"/>
              </a:ext>
            </a:extLst>
          </p:cNvPr>
          <p:cNvSpPr txBox="1"/>
          <p:nvPr/>
        </p:nvSpPr>
        <p:spPr>
          <a:xfrm>
            <a:off x="3289300" y="13716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Multiplica SP</a:t>
            </a:r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5C5E85D1-459D-4830-BC63-9C3EDB501CE2}"/>
              </a:ext>
            </a:extLst>
          </p:cNvPr>
          <p:cNvSpPr txBox="1"/>
          <p:nvPr/>
        </p:nvSpPr>
        <p:spPr>
          <a:xfrm>
            <a:off x="3289300" y="1549400"/>
            <a:ext cx="2565400" cy="152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800">
                <a:solidFill>
                  <a:srgbClr val="FFE6D0"/>
                </a:solidFill>
                <a:latin typeface="Calibri"/>
                <a:ea typeface="Calibri"/>
                <a:cs typeface="Calibri"/>
              </a:rPr>
              <a:t>Formação síncrona em massa</a:t>
            </a:r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884B21CF-3201-4238-BD08-F25E96A55A8E}"/>
              </a:ext>
            </a:extLst>
          </p:cNvPr>
          <p:cNvSpPr/>
          <p:nvPr/>
        </p:nvSpPr>
        <p:spPr>
          <a:xfrm>
            <a:off x="6070600" y="1320800"/>
            <a:ext cx="2768600" cy="4064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03283477-DF69-41D6-9D58-B2792514B134}"/>
              </a:ext>
            </a:extLst>
          </p:cNvPr>
          <p:cNvSpPr txBox="1"/>
          <p:nvPr/>
        </p:nvSpPr>
        <p:spPr>
          <a:xfrm>
            <a:off x="6172200" y="13716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Escola de Gestão</a:t>
            </a:r>
          </a:p>
        </p:txBody>
      </p: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B71CDFB2-8119-473A-B80F-1130D751755B}"/>
              </a:ext>
            </a:extLst>
          </p:cNvPr>
          <p:cNvSpPr txBox="1"/>
          <p:nvPr/>
        </p:nvSpPr>
        <p:spPr>
          <a:xfrm>
            <a:off x="6172200" y="1549400"/>
            <a:ext cx="2565400" cy="152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800">
                <a:solidFill>
                  <a:srgbClr val="D8EBD8"/>
                </a:solidFill>
                <a:latin typeface="Calibri"/>
                <a:ea typeface="Calibri"/>
                <a:cs typeface="Calibri"/>
              </a:rPr>
              <a:t>Capacitação de gestores escolares</a:t>
            </a:r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3E32DEA0-5DD9-4EB3-959C-BFCE0A81A0B5}"/>
              </a:ext>
            </a:extLst>
          </p:cNvPr>
          <p:cNvSpPr/>
          <p:nvPr/>
        </p:nvSpPr>
        <p:spPr>
          <a:xfrm>
            <a:off x="304800" y="17780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C3B4031C-58F3-4A36-AAC3-E6DE95FF9D8E}"/>
              </a:ext>
            </a:extLst>
          </p:cNvPr>
          <p:cNvSpPr txBox="1"/>
          <p:nvPr/>
        </p:nvSpPr>
        <p:spPr>
          <a:xfrm>
            <a:off x="406400" y="18288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ESCALA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ACD04A2C-B672-4437-8203-C9E3E924B26D}"/>
              </a:ext>
            </a:extLst>
          </p:cNvPr>
          <p:cNvSpPr txBox="1"/>
          <p:nvPr/>
        </p:nvSpPr>
        <p:spPr>
          <a:xfrm>
            <a:off x="406400" y="2050288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220 mil professores ativos
• 5 mil aulas/dia
• 60+ disciplinas
• Sistema disponível 24/7</a:t>
            </a:r>
          </a:p>
        </p:txBody>
      </p:sp>
      <p:sp>
        <p:nvSpPr>
          <p:cNvPr id="92" name="Retângulo 91">
            <a:extLst>
              <a:ext uri="{FF2B5EF4-FFF2-40B4-BE49-F238E27FC236}">
                <a16:creationId xmlns:a16="http://schemas.microsoft.com/office/drawing/2014/main" id="{513E4C17-7558-40C1-9A86-87864AF839CB}"/>
              </a:ext>
            </a:extLst>
          </p:cNvPr>
          <p:cNvSpPr/>
          <p:nvPr/>
        </p:nvSpPr>
        <p:spPr>
          <a:xfrm>
            <a:off x="3187700" y="17780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80865FE7-81D2-4907-A6DC-3DCAE2F781EA}"/>
              </a:ext>
            </a:extLst>
          </p:cNvPr>
          <p:cNvSpPr txBox="1"/>
          <p:nvPr/>
        </p:nvSpPr>
        <p:spPr>
          <a:xfrm>
            <a:off x="3289300" y="20360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220 mil professores em 2024
• Edições: 20 mil/turma
• 4 edições/ano = 80 mil
• 6 trilhas formativas</a:t>
            </a:r>
          </a:p>
        </p:txBody>
      </p:sp>
      <p:sp>
        <p:nvSpPr>
          <p:cNvPr id="94" name="Retângulo 93">
            <a:extLst>
              <a:ext uri="{FF2B5EF4-FFF2-40B4-BE49-F238E27FC236}">
                <a16:creationId xmlns:a16="http://schemas.microsoft.com/office/drawing/2014/main" id="{D50B3C7A-1653-4993-AB25-577AB118BCF6}"/>
              </a:ext>
            </a:extLst>
          </p:cNvPr>
          <p:cNvSpPr/>
          <p:nvPr/>
        </p:nvSpPr>
        <p:spPr>
          <a:xfrm>
            <a:off x="6070600" y="17780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ABBBC7B8-9F3D-44F9-B970-D320A324CA13}"/>
              </a:ext>
            </a:extLst>
          </p:cNvPr>
          <p:cNvSpPr txBox="1"/>
          <p:nvPr/>
        </p:nvSpPr>
        <p:spPr>
          <a:xfrm>
            <a:off x="6172200" y="20360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8–10 mil gestores/edição
• 200–250 turmas (40 p/grupo)
• 120h por participante
• 10 módulos · edições 1.0+2.0</a:t>
            </a:r>
          </a:p>
        </p:txBody>
      </p:sp>
      <p:sp>
        <p:nvSpPr>
          <p:cNvPr id="96" name="Retângulo 95">
            <a:extLst>
              <a:ext uri="{FF2B5EF4-FFF2-40B4-BE49-F238E27FC236}">
                <a16:creationId xmlns:a16="http://schemas.microsoft.com/office/drawing/2014/main" id="{A66F9B31-D772-4991-8F56-572C81CD27CE}"/>
              </a:ext>
            </a:extLst>
          </p:cNvPr>
          <p:cNvSpPr/>
          <p:nvPr/>
        </p:nvSpPr>
        <p:spPr>
          <a:xfrm>
            <a:off x="304800" y="28194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01B00D45-0A40-47F2-9735-F77FE7D162DA}"/>
              </a:ext>
            </a:extLst>
          </p:cNvPr>
          <p:cNvSpPr txBox="1"/>
          <p:nvPr/>
        </p:nvSpPr>
        <p:spPr>
          <a:xfrm>
            <a:off x="406400" y="28702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INFRAESTRUTURA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8" name="CaixaDeTexto 97">
            <a:extLst>
              <a:ext uri="{FF2B5EF4-FFF2-40B4-BE49-F238E27FC236}">
                <a16:creationId xmlns:a16="http://schemas.microsoft.com/office/drawing/2014/main" id="{B8FFF372-6537-4A26-AEBB-5F034317A026}"/>
              </a:ext>
            </a:extLst>
          </p:cNvPr>
          <p:cNvSpPr txBox="1"/>
          <p:nvPr/>
        </p:nvSpPr>
        <p:spPr>
          <a:xfrm>
            <a:off x="406400" y="3075432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Plataforma própria EFAPE
• Banco: PostgreSQL
• CDN para vídeos/PDFs
• Banda: ~500 Mbps pico</a:t>
            </a:r>
          </a:p>
        </p:txBody>
      </p:sp>
      <p:sp>
        <p:nvSpPr>
          <p:cNvPr id="99" name="Retângulo 98">
            <a:extLst>
              <a:ext uri="{FF2B5EF4-FFF2-40B4-BE49-F238E27FC236}">
                <a16:creationId xmlns:a16="http://schemas.microsoft.com/office/drawing/2014/main" id="{04D09B78-3BD9-44FA-AAD2-7EC4C1FFBC29}"/>
              </a:ext>
            </a:extLst>
          </p:cNvPr>
          <p:cNvSpPr/>
          <p:nvPr/>
        </p:nvSpPr>
        <p:spPr>
          <a:xfrm>
            <a:off x="3187700" y="28194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0" name="CaixaDeTexto 99">
            <a:extLst>
              <a:ext uri="{FF2B5EF4-FFF2-40B4-BE49-F238E27FC236}">
                <a16:creationId xmlns:a16="http://schemas.microsoft.com/office/drawing/2014/main" id="{A1F182DE-4604-4B8B-A983-B3BC26F89020}"/>
              </a:ext>
            </a:extLst>
          </p:cNvPr>
          <p:cNvSpPr txBox="1"/>
          <p:nvPr/>
        </p:nvSpPr>
        <p:spPr>
          <a:xfrm>
            <a:off x="3289300" y="30774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AVA-EFAPE (Moodle)
• Servidor Azure SEDUC
• Zoom/Teams síncronos
• Banda pico: ~8 Gbps · 5 TB</a:t>
            </a:r>
          </a:p>
        </p:txBody>
      </p:sp>
      <p:sp>
        <p:nvSpPr>
          <p:cNvPr id="101" name="Retângulo 100">
            <a:extLst>
              <a:ext uri="{FF2B5EF4-FFF2-40B4-BE49-F238E27FC236}">
                <a16:creationId xmlns:a16="http://schemas.microsoft.com/office/drawing/2014/main" id="{84805FEC-4686-4EE5-B073-0FAE3EFEC409}"/>
              </a:ext>
            </a:extLst>
          </p:cNvPr>
          <p:cNvSpPr/>
          <p:nvPr/>
        </p:nvSpPr>
        <p:spPr>
          <a:xfrm>
            <a:off x="6070600" y="28194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52D434C8-5221-41B4-B81C-C250F30A1FF5}"/>
              </a:ext>
            </a:extLst>
          </p:cNvPr>
          <p:cNvSpPr txBox="1"/>
          <p:nvPr/>
        </p:nvSpPr>
        <p:spPr>
          <a:xfrm>
            <a:off x="6172200" y="30774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AVA-EFAPE (Moodle nuvem)
• Servidor Azure SEDUC
• Zoom/Teams síncronos
• ~3,2 mil simultâneos · ~8 Gbps</a:t>
            </a:r>
          </a:p>
        </p:txBody>
      </p:sp>
      <p:sp>
        <p:nvSpPr>
          <p:cNvPr id="103" name="Retângulo 102">
            <a:extLst>
              <a:ext uri="{FF2B5EF4-FFF2-40B4-BE49-F238E27FC236}">
                <a16:creationId xmlns:a16="http://schemas.microsoft.com/office/drawing/2014/main" id="{70826AAA-EE6D-4606-A579-07233BE7B846}"/>
              </a:ext>
            </a:extLst>
          </p:cNvPr>
          <p:cNvSpPr/>
          <p:nvPr/>
        </p:nvSpPr>
        <p:spPr>
          <a:xfrm>
            <a:off x="304800" y="38608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4" name="CaixaDeTexto 103">
            <a:extLst>
              <a:ext uri="{FF2B5EF4-FFF2-40B4-BE49-F238E27FC236}">
                <a16:creationId xmlns:a16="http://schemas.microsoft.com/office/drawing/2014/main" id="{C5379E2A-56C0-483F-8ED1-53F255DC5686}"/>
              </a:ext>
            </a:extLst>
          </p:cNvPr>
          <p:cNvSpPr txBox="1"/>
          <p:nvPr/>
        </p:nvSpPr>
        <p:spPr>
          <a:xfrm>
            <a:off x="406400" y="39116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CICLO DE DELIVERY</a:t>
            </a:r>
          </a:p>
        </p:txBody>
      </p: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83B6DDCF-A5F9-48CF-B4A5-1AE6275B847B}"/>
              </a:ext>
            </a:extLst>
          </p:cNvPr>
          <p:cNvSpPr txBox="1"/>
          <p:nvPr/>
        </p:nvSpPr>
        <p:spPr>
          <a:xfrm>
            <a:off x="406400" y="41188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Planejamento semanal
• Atualização contínua
• Feedback dos professores
• Iteração rápida</a:t>
            </a:r>
          </a:p>
        </p:txBody>
      </p:sp>
      <p:sp>
        <p:nvSpPr>
          <p:cNvPr id="106" name="Retângulo 105">
            <a:extLst>
              <a:ext uri="{FF2B5EF4-FFF2-40B4-BE49-F238E27FC236}">
                <a16:creationId xmlns:a16="http://schemas.microsoft.com/office/drawing/2014/main" id="{E484BA93-FBE1-49C3-B29B-30687082522D}"/>
              </a:ext>
            </a:extLst>
          </p:cNvPr>
          <p:cNvSpPr/>
          <p:nvPr/>
        </p:nvSpPr>
        <p:spPr>
          <a:xfrm>
            <a:off x="3187700" y="38608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49F07249-FC4C-45BD-8437-F367B50E4968}"/>
              </a:ext>
            </a:extLst>
          </p:cNvPr>
          <p:cNvSpPr txBox="1"/>
          <p:nvPr/>
        </p:nvSpPr>
        <p:spPr>
          <a:xfrm>
            <a:off x="3289300" y="4109720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Encontros síncronos semanais
• 100% online ao vivo
• Mentores e tutores
• Avaliações automáticas</a:t>
            </a:r>
          </a:p>
        </p:txBody>
      </p:sp>
      <p:sp>
        <p:nvSpPr>
          <p:cNvPr id="108" name="Retângulo 107">
            <a:extLst>
              <a:ext uri="{FF2B5EF4-FFF2-40B4-BE49-F238E27FC236}">
                <a16:creationId xmlns:a16="http://schemas.microsoft.com/office/drawing/2014/main" id="{6BF6A95E-7C85-4B32-93D5-7A462289528A}"/>
              </a:ext>
            </a:extLst>
          </p:cNvPr>
          <p:cNvSpPr/>
          <p:nvPr/>
        </p:nvSpPr>
        <p:spPr>
          <a:xfrm>
            <a:off x="6070600" y="38608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40238F9D-7DD0-4E7D-A670-D4C43F05CB57}"/>
              </a:ext>
            </a:extLst>
          </p:cNvPr>
          <p:cNvSpPr txBox="1"/>
          <p:nvPr/>
        </p:nvSpPr>
        <p:spPr>
          <a:xfrm>
            <a:off x="6172200" y="4118864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Encontros síncronos semanais
• Híbrido: 40%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sínc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+ 60%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assínc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
• Professores FGV
• Avaliação parcialmente automática</a:t>
            </a:r>
          </a:p>
        </p:txBody>
      </p:sp>
      <p:sp>
        <p:nvSpPr>
          <p:cNvPr id="110" name="Retângulo 109">
            <a:extLst>
              <a:ext uri="{FF2B5EF4-FFF2-40B4-BE49-F238E27FC236}">
                <a16:creationId xmlns:a16="http://schemas.microsoft.com/office/drawing/2014/main" id="{0D60DB72-1224-4736-ADC0-E9C9BA67AC2A}"/>
              </a:ext>
            </a:extLst>
          </p:cNvPr>
          <p:cNvSpPr/>
          <p:nvPr/>
        </p:nvSpPr>
        <p:spPr>
          <a:xfrm>
            <a:off x="304800" y="49022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1" name="CaixaDeTexto 110">
            <a:extLst>
              <a:ext uri="{FF2B5EF4-FFF2-40B4-BE49-F238E27FC236}">
                <a16:creationId xmlns:a16="http://schemas.microsoft.com/office/drawing/2014/main" id="{FAFCDC33-03C1-413C-8AD3-8A992144DF67}"/>
              </a:ext>
            </a:extLst>
          </p:cNvPr>
          <p:cNvSpPr txBox="1"/>
          <p:nvPr/>
        </p:nvSpPr>
        <p:spPr>
          <a:xfrm>
            <a:off x="406400" y="49530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GESTÃO &amp; ANALYTICS</a:t>
            </a:r>
          </a:p>
        </p:txBody>
      </p:sp>
      <p:sp>
        <p:nvSpPr>
          <p:cNvPr id="112" name="CaixaDeTexto 111">
            <a:extLst>
              <a:ext uri="{FF2B5EF4-FFF2-40B4-BE49-F238E27FC236}">
                <a16:creationId xmlns:a16="http://schemas.microsoft.com/office/drawing/2014/main" id="{27F706C6-7EDA-43FE-9F19-A57AF4542DB9}"/>
              </a:ext>
            </a:extLst>
          </p:cNvPr>
          <p:cNvSpPr txBox="1"/>
          <p:nvPr/>
        </p:nvSpPr>
        <p:spPr>
          <a:xfrm>
            <a:off x="406400" y="5151120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Integração com SED
• Logs e métricas próprios
• Dashboards pedagógicos
• Suporte via help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desk</a:t>
            </a:r>
            <a:endParaRPr lang="pt-BR" sz="10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3" name="Retângulo 112">
            <a:extLst>
              <a:ext uri="{FF2B5EF4-FFF2-40B4-BE49-F238E27FC236}">
                <a16:creationId xmlns:a16="http://schemas.microsoft.com/office/drawing/2014/main" id="{00BFFA27-CEC0-4002-9463-3AA3030B2BB1}"/>
              </a:ext>
            </a:extLst>
          </p:cNvPr>
          <p:cNvSpPr/>
          <p:nvPr/>
        </p:nvSpPr>
        <p:spPr>
          <a:xfrm>
            <a:off x="3187700" y="49022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A8EA8C65-AD75-4A75-A7B4-DC99791AAD18}"/>
              </a:ext>
            </a:extLst>
          </p:cNvPr>
          <p:cNvSpPr txBox="1"/>
          <p:nvPr/>
        </p:nvSpPr>
        <p:spPr>
          <a:xfrm>
            <a:off x="3289300" y="5151120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SSO com SED
• Frequência automática
• Certificados automáticos
• BI de participação</a:t>
            </a:r>
          </a:p>
        </p:txBody>
      </p:sp>
      <p:sp>
        <p:nvSpPr>
          <p:cNvPr id="115" name="Retângulo 114">
            <a:extLst>
              <a:ext uri="{FF2B5EF4-FFF2-40B4-BE49-F238E27FC236}">
                <a16:creationId xmlns:a16="http://schemas.microsoft.com/office/drawing/2014/main" id="{48456619-F74E-4B52-8BED-A7327388A7E1}"/>
              </a:ext>
            </a:extLst>
          </p:cNvPr>
          <p:cNvSpPr/>
          <p:nvPr/>
        </p:nvSpPr>
        <p:spPr>
          <a:xfrm>
            <a:off x="6070600" y="4902200"/>
            <a:ext cx="2768600" cy="990600"/>
          </a:xfrm>
          <a:prstGeom prst="rect">
            <a:avLst/>
          </a:prstGeom>
          <a:solidFill>
            <a:srgbClr val="F4F6F8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B7CB466C-6954-4E61-BC93-32EBADA0FA10}"/>
              </a:ext>
            </a:extLst>
          </p:cNvPr>
          <p:cNvSpPr txBox="1"/>
          <p:nvPr/>
        </p:nvSpPr>
        <p:spPr>
          <a:xfrm>
            <a:off x="6172200" y="5151120"/>
            <a:ext cx="2565400" cy="736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• SSO com SED ·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sync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gestores/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UREs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
• Frequência automática
• Certificados automáticos
•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Chatbot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+ BI em tempo real</a:t>
            </a:r>
          </a:p>
        </p:txBody>
      </p:sp>
      <p:sp>
        <p:nvSpPr>
          <p:cNvPr id="117" name="CaixaDeTexto 116">
            <a:extLst>
              <a:ext uri="{FF2B5EF4-FFF2-40B4-BE49-F238E27FC236}">
                <a16:creationId xmlns:a16="http://schemas.microsoft.com/office/drawing/2014/main" id="{37DC4B3C-6109-4879-8F64-A17593F7F10B}"/>
              </a:ext>
            </a:extLst>
          </p:cNvPr>
          <p:cNvSpPr txBox="1"/>
          <p:nvPr/>
        </p:nvSpPr>
        <p:spPr>
          <a:xfrm>
            <a:off x="457200" y="889000"/>
            <a:ext cx="822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1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Três projetos complementares operando na infraestrutura EFAPE/SEDUC-SP</a:t>
            </a:r>
          </a:p>
        </p:txBody>
      </p:sp>
      <p:sp>
        <p:nvSpPr>
          <p:cNvPr id="118" name="Retângulo 117">
            <a:extLst>
              <a:ext uri="{FF2B5EF4-FFF2-40B4-BE49-F238E27FC236}">
                <a16:creationId xmlns:a16="http://schemas.microsoft.com/office/drawing/2014/main" id="{0942B608-325D-4FED-8D86-41032780BADF}"/>
              </a:ext>
            </a:extLst>
          </p:cNvPr>
          <p:cNvSpPr/>
          <p:nvPr/>
        </p:nvSpPr>
        <p:spPr>
          <a:xfrm>
            <a:off x="304800" y="5969000"/>
            <a:ext cx="8534400" cy="736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9" name="CaixaDeTexto 118">
            <a:extLst>
              <a:ext uri="{FF2B5EF4-FFF2-40B4-BE49-F238E27FC236}">
                <a16:creationId xmlns:a16="http://schemas.microsoft.com/office/drawing/2014/main" id="{DEADF328-DE74-41DE-B0ED-C556C4DD4DA4}"/>
              </a:ext>
            </a:extLst>
          </p:cNvPr>
          <p:cNvSpPr txBox="1"/>
          <p:nvPr/>
        </p:nvSpPr>
        <p:spPr>
          <a:xfrm>
            <a:off x="441250" y="6007100"/>
            <a:ext cx="82296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Síntese</a:t>
            </a:r>
          </a:p>
        </p:txBody>
      </p:sp>
      <p:sp>
        <p:nvSpPr>
          <p:cNvPr id="120" name="CaixaDeTexto 119">
            <a:extLst>
              <a:ext uri="{FF2B5EF4-FFF2-40B4-BE49-F238E27FC236}">
                <a16:creationId xmlns:a16="http://schemas.microsoft.com/office/drawing/2014/main" id="{03604E5C-6970-42E3-B27F-E3ACDF8765E4}"/>
              </a:ext>
            </a:extLst>
          </p:cNvPr>
          <p:cNvSpPr txBox="1"/>
          <p:nvPr/>
        </p:nvSpPr>
        <p:spPr>
          <a:xfrm>
            <a:off x="441250" y="6169364"/>
            <a:ext cx="82296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Três frentes operando em paralelo sobre a mesma infraestrutura: planejamento contínuo de aulas (220 mil docentes), formação síncrona em massa (Multiplica SP) e capacitação de gestores escolares (Escola de Gestão, ~10 mil/edição) — com integração SED, automações e </a:t>
            </a:r>
            <a:r>
              <a:rPr lang="pt-BR" sz="9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analytics</a:t>
            </a:r>
            <a:r>
              <a:rPr lang="pt-BR" sz="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como denominadores comuns.</a:t>
            </a:r>
          </a:p>
        </p:txBody>
      </p:sp>
      <p:sp>
        <p:nvSpPr>
          <p:cNvPr id="125" name="CaixaDeTexto 124">
            <a:extLst>
              <a:ext uri="{FF2B5EF4-FFF2-40B4-BE49-F238E27FC236}">
                <a16:creationId xmlns:a16="http://schemas.microsoft.com/office/drawing/2014/main" id="{A5A0963E-B31E-33B1-E38C-8798057D4AFD}"/>
              </a:ext>
            </a:extLst>
          </p:cNvPr>
          <p:cNvSpPr txBox="1"/>
          <p:nvPr/>
        </p:nvSpPr>
        <p:spPr>
          <a:xfrm>
            <a:off x="3187700" y="1826768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ESCALA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26" name="CaixaDeTexto 125">
            <a:extLst>
              <a:ext uri="{FF2B5EF4-FFF2-40B4-BE49-F238E27FC236}">
                <a16:creationId xmlns:a16="http://schemas.microsoft.com/office/drawing/2014/main" id="{F7E10465-440A-3977-4B0E-7C5196DE7659}"/>
              </a:ext>
            </a:extLst>
          </p:cNvPr>
          <p:cNvSpPr txBox="1"/>
          <p:nvPr/>
        </p:nvSpPr>
        <p:spPr>
          <a:xfrm>
            <a:off x="3187700" y="2848864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INFRAESTRUTURA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27" name="CaixaDeTexto 126">
            <a:extLst>
              <a:ext uri="{FF2B5EF4-FFF2-40B4-BE49-F238E27FC236}">
                <a16:creationId xmlns:a16="http://schemas.microsoft.com/office/drawing/2014/main" id="{5058A4A4-8A28-8E2C-FE32-1C0915E478AE}"/>
              </a:ext>
            </a:extLst>
          </p:cNvPr>
          <p:cNvSpPr txBox="1"/>
          <p:nvPr/>
        </p:nvSpPr>
        <p:spPr>
          <a:xfrm>
            <a:off x="3187700" y="390906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CICLO DE DELIVERY</a:t>
            </a:r>
          </a:p>
        </p:txBody>
      </p:sp>
      <p:sp>
        <p:nvSpPr>
          <p:cNvPr id="128" name="CaixaDeTexto 127">
            <a:extLst>
              <a:ext uri="{FF2B5EF4-FFF2-40B4-BE49-F238E27FC236}">
                <a16:creationId xmlns:a16="http://schemas.microsoft.com/office/drawing/2014/main" id="{BFA409E2-EC6C-9878-BAE8-74809D9E848B}"/>
              </a:ext>
            </a:extLst>
          </p:cNvPr>
          <p:cNvSpPr txBox="1"/>
          <p:nvPr/>
        </p:nvSpPr>
        <p:spPr>
          <a:xfrm>
            <a:off x="3187700" y="495300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GESTÃO &amp; ANALYTICS</a:t>
            </a:r>
          </a:p>
        </p:txBody>
      </p:sp>
      <p:sp>
        <p:nvSpPr>
          <p:cNvPr id="129" name="CaixaDeTexto 128">
            <a:extLst>
              <a:ext uri="{FF2B5EF4-FFF2-40B4-BE49-F238E27FC236}">
                <a16:creationId xmlns:a16="http://schemas.microsoft.com/office/drawing/2014/main" id="{0F3C9152-05C6-CC4C-1275-02115701471D}"/>
              </a:ext>
            </a:extLst>
          </p:cNvPr>
          <p:cNvSpPr txBox="1"/>
          <p:nvPr/>
        </p:nvSpPr>
        <p:spPr>
          <a:xfrm>
            <a:off x="6057900" y="1825244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ESCALA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0" name="CaixaDeTexto 129">
            <a:extLst>
              <a:ext uri="{FF2B5EF4-FFF2-40B4-BE49-F238E27FC236}">
                <a16:creationId xmlns:a16="http://schemas.microsoft.com/office/drawing/2014/main" id="{687492BF-1F97-D77C-869E-E167EC61F5A3}"/>
              </a:ext>
            </a:extLst>
          </p:cNvPr>
          <p:cNvSpPr txBox="1"/>
          <p:nvPr/>
        </p:nvSpPr>
        <p:spPr>
          <a:xfrm>
            <a:off x="6057900" y="2839720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INFRAESTRUTURA</a:t>
            </a:r>
            <a:endParaRPr lang="pt-BR" sz="800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1" name="CaixaDeTexto 130">
            <a:extLst>
              <a:ext uri="{FF2B5EF4-FFF2-40B4-BE49-F238E27FC236}">
                <a16:creationId xmlns:a16="http://schemas.microsoft.com/office/drawing/2014/main" id="{455043C9-AF5C-6BAF-218C-DAB9F993E9AC}"/>
              </a:ext>
            </a:extLst>
          </p:cNvPr>
          <p:cNvSpPr txBox="1"/>
          <p:nvPr/>
        </p:nvSpPr>
        <p:spPr>
          <a:xfrm>
            <a:off x="6107176" y="3915664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CICLO DE DELIVERY</a:t>
            </a:r>
          </a:p>
        </p:txBody>
      </p: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26F04B00-E7E0-AA19-873E-F43B6104EC01}"/>
              </a:ext>
            </a:extLst>
          </p:cNvPr>
          <p:cNvSpPr txBox="1"/>
          <p:nvPr/>
        </p:nvSpPr>
        <p:spPr>
          <a:xfrm>
            <a:off x="6057900" y="4950968"/>
            <a:ext cx="2565400" cy="1778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pt-BR" sz="10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GESTÃO &amp; ANALYTICS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55705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01" name="TB"/>
          <p:cNvSpPr txBox="1"/>
          <p:nvPr/>
        </p:nvSpPr>
        <p:spPr>
          <a:xfrm>
            <a:off x="228600" y="152400"/>
            <a:ext cx="6858000" cy="406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2200" b="1" i="0" dirty="0">
                <a:solidFill>
                  <a:srgbClr val="FFFFFF"/>
                </a:solidFill>
                <a:latin typeface="Calibri"/>
              </a:rPr>
              <a:t>Ambientes Virtuais de Aprendizagem (</a:t>
            </a:r>
            <a:r>
              <a:rPr lang="pt-BR" sz="2200" b="1" i="0" dirty="0" err="1">
                <a:solidFill>
                  <a:srgbClr val="FFFFFF"/>
                </a:solidFill>
                <a:latin typeface="Calibri"/>
              </a:rPr>
              <a:t>AVAs</a:t>
            </a:r>
            <a:r>
              <a:rPr lang="pt-BR" sz="2200" b="1" i="0" dirty="0">
                <a:solidFill>
                  <a:srgbClr val="FFFFFF"/>
                </a:solidFill>
                <a:latin typeface="Calibri"/>
              </a:rPr>
              <a:t>)</a:t>
            </a:r>
          </a:p>
        </p:txBody>
      </p:sp>
      <p:sp>
        <p:nvSpPr>
          <p:cNvPr id="802" name="Rect"/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03" name="TB"/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804" name="TB"/>
          <p:cNvSpPr txBox="1"/>
          <p:nvPr/>
        </p:nvSpPr>
        <p:spPr>
          <a:xfrm>
            <a:off x="228600" y="787400"/>
            <a:ext cx="86868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6B7785"/>
                </a:solidFill>
                <a:latin typeface="Calibri"/>
              </a:rPr>
              <a:t>Plataformas de aprendizagem que sustentam a rede estadual de São Paulo</a:t>
            </a:r>
          </a:p>
        </p:txBody>
      </p:sp>
      <p:sp>
        <p:nvSpPr>
          <p:cNvPr id="805" name="Rect"/>
          <p:cNvSpPr/>
          <p:nvPr/>
        </p:nvSpPr>
        <p:spPr>
          <a:xfrm>
            <a:off x="177800" y="1143000"/>
            <a:ext cx="4419600" cy="15240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06" name="Rect"/>
          <p:cNvSpPr/>
          <p:nvPr/>
        </p:nvSpPr>
        <p:spPr>
          <a:xfrm>
            <a:off x="177800" y="1143000"/>
            <a:ext cx="50800" cy="15240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07" name="TB"/>
          <p:cNvSpPr txBox="1"/>
          <p:nvPr/>
        </p:nvSpPr>
        <p:spPr>
          <a:xfrm>
            <a:off x="330200" y="1244600"/>
            <a:ext cx="30226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300" b="1" i="0" dirty="0">
                <a:solidFill>
                  <a:srgbClr val="000000"/>
                </a:solidFill>
                <a:latin typeface="Calibri"/>
              </a:rPr>
              <a:t>EPP — Educação Profissional Paulista</a:t>
            </a:r>
          </a:p>
        </p:txBody>
      </p:sp>
      <p:sp>
        <p:nvSpPr>
          <p:cNvPr id="808" name="Rect"/>
          <p:cNvSpPr/>
          <p:nvPr/>
        </p:nvSpPr>
        <p:spPr>
          <a:xfrm>
            <a:off x="3103880" y="1270000"/>
            <a:ext cx="1366520" cy="2032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09" name="TB"/>
          <p:cNvSpPr txBox="1"/>
          <p:nvPr/>
        </p:nvSpPr>
        <p:spPr>
          <a:xfrm>
            <a:off x="3103880" y="1270000"/>
            <a:ext cx="1366520" cy="203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900" b="1" i="0" dirty="0">
                <a:solidFill>
                  <a:srgbClr val="FFFFFF"/>
                </a:solidFill>
                <a:latin typeface="Calibri"/>
              </a:rPr>
              <a:t>Profissionalizante</a:t>
            </a:r>
          </a:p>
        </p:txBody>
      </p:sp>
      <p:sp>
        <p:nvSpPr>
          <p:cNvPr id="810" name="Rect"/>
          <p:cNvSpPr/>
          <p:nvPr/>
        </p:nvSpPr>
        <p:spPr>
          <a:xfrm>
            <a:off x="330200" y="1574800"/>
            <a:ext cx="41402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11" name="TB"/>
          <p:cNvSpPr txBox="1"/>
          <p:nvPr/>
        </p:nvSpPr>
        <p:spPr>
          <a:xfrm>
            <a:off x="330200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8B57"/>
                </a:solidFill>
                <a:latin typeface="Calibri"/>
              </a:rPr>
              <a:t>473 mil</a:t>
            </a:r>
          </a:p>
        </p:txBody>
      </p:sp>
      <p:sp>
        <p:nvSpPr>
          <p:cNvPr id="812" name="TB"/>
          <p:cNvSpPr txBox="1"/>
          <p:nvPr/>
        </p:nvSpPr>
        <p:spPr>
          <a:xfrm>
            <a:off x="330200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usuários cadastrados</a:t>
            </a:r>
          </a:p>
        </p:txBody>
      </p:sp>
      <p:sp>
        <p:nvSpPr>
          <p:cNvPr id="813" name="TB"/>
          <p:cNvSpPr txBox="1"/>
          <p:nvPr/>
        </p:nvSpPr>
        <p:spPr>
          <a:xfrm>
            <a:off x="1710267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8B57"/>
                </a:solidFill>
                <a:latin typeface="Calibri"/>
              </a:rPr>
              <a:t>55 mil</a:t>
            </a:r>
          </a:p>
        </p:txBody>
      </p:sp>
      <p:sp>
        <p:nvSpPr>
          <p:cNvPr id="814" name="TB"/>
          <p:cNvSpPr txBox="1"/>
          <p:nvPr/>
        </p:nvSpPr>
        <p:spPr>
          <a:xfrm>
            <a:off x="1710267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acessos diários</a:t>
            </a:r>
          </a:p>
        </p:txBody>
      </p:sp>
      <p:sp>
        <p:nvSpPr>
          <p:cNvPr id="815" name="TB"/>
          <p:cNvSpPr txBox="1"/>
          <p:nvPr/>
        </p:nvSpPr>
        <p:spPr>
          <a:xfrm>
            <a:off x="3090333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8B57"/>
                </a:solidFill>
                <a:latin typeface="Calibri"/>
              </a:rPr>
              <a:t>22 milhões</a:t>
            </a:r>
          </a:p>
        </p:txBody>
      </p:sp>
      <p:sp>
        <p:nvSpPr>
          <p:cNvPr id="816" name="TB"/>
          <p:cNvSpPr txBox="1"/>
          <p:nvPr/>
        </p:nvSpPr>
        <p:spPr>
          <a:xfrm>
            <a:off x="3090333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tarefas entregues</a:t>
            </a:r>
          </a:p>
        </p:txBody>
      </p:sp>
      <p:sp>
        <p:nvSpPr>
          <p:cNvPr id="817" name="Rect"/>
          <p:cNvSpPr/>
          <p:nvPr/>
        </p:nvSpPr>
        <p:spPr>
          <a:xfrm>
            <a:off x="228600" y="2336800"/>
            <a:ext cx="4368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18" name="TB"/>
          <p:cNvSpPr txBox="1"/>
          <p:nvPr/>
        </p:nvSpPr>
        <p:spPr>
          <a:xfrm>
            <a:off x="330200" y="2387600"/>
            <a:ext cx="41402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5,5 milhões de tarefas só em 2026</a:t>
            </a:r>
          </a:p>
        </p:txBody>
      </p:sp>
      <p:sp>
        <p:nvSpPr>
          <p:cNvPr id="819" name="Rect"/>
          <p:cNvSpPr/>
          <p:nvPr/>
        </p:nvSpPr>
        <p:spPr>
          <a:xfrm>
            <a:off x="4699000" y="1143000"/>
            <a:ext cx="4419600" cy="15240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20" name="Rect"/>
          <p:cNvSpPr/>
          <p:nvPr/>
        </p:nvSpPr>
        <p:spPr>
          <a:xfrm>
            <a:off x="4699000" y="1143000"/>
            <a:ext cx="50800" cy="1524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21" name="TB"/>
          <p:cNvSpPr txBox="1"/>
          <p:nvPr/>
        </p:nvSpPr>
        <p:spPr>
          <a:xfrm>
            <a:off x="4851400" y="1244600"/>
            <a:ext cx="30226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300" b="1" i="0" dirty="0">
                <a:solidFill>
                  <a:srgbClr val="000000"/>
                </a:solidFill>
                <a:latin typeface="Calibri"/>
              </a:rPr>
              <a:t>EFAPE — Formação de Educadores</a:t>
            </a:r>
          </a:p>
        </p:txBody>
      </p:sp>
      <p:sp>
        <p:nvSpPr>
          <p:cNvPr id="822" name="Rect"/>
          <p:cNvSpPr/>
          <p:nvPr/>
        </p:nvSpPr>
        <p:spPr>
          <a:xfrm>
            <a:off x="7757160" y="1270000"/>
            <a:ext cx="1234440" cy="2032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23" name="TB"/>
          <p:cNvSpPr txBox="1"/>
          <p:nvPr/>
        </p:nvSpPr>
        <p:spPr>
          <a:xfrm>
            <a:off x="7757160" y="1270000"/>
            <a:ext cx="1234440" cy="203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900" b="1" i="0" dirty="0">
                <a:solidFill>
                  <a:srgbClr val="FFFFFF"/>
                </a:solidFill>
                <a:latin typeface="Calibri"/>
              </a:rPr>
              <a:t>Formação docente</a:t>
            </a:r>
          </a:p>
        </p:txBody>
      </p:sp>
      <p:sp>
        <p:nvSpPr>
          <p:cNvPr id="824" name="Rect"/>
          <p:cNvSpPr/>
          <p:nvPr/>
        </p:nvSpPr>
        <p:spPr>
          <a:xfrm>
            <a:off x="4851400" y="1574800"/>
            <a:ext cx="41402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25" name="TB"/>
          <p:cNvSpPr txBox="1"/>
          <p:nvPr/>
        </p:nvSpPr>
        <p:spPr>
          <a:xfrm>
            <a:off x="4851400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78B5"/>
                </a:solidFill>
                <a:latin typeface="Calibri"/>
              </a:rPr>
              <a:t>527 mil</a:t>
            </a:r>
          </a:p>
        </p:txBody>
      </p:sp>
      <p:sp>
        <p:nvSpPr>
          <p:cNvPr id="826" name="TB"/>
          <p:cNvSpPr txBox="1"/>
          <p:nvPr/>
        </p:nvSpPr>
        <p:spPr>
          <a:xfrm>
            <a:off x="4851400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usuários cadastrados</a:t>
            </a:r>
          </a:p>
        </p:txBody>
      </p:sp>
      <p:sp>
        <p:nvSpPr>
          <p:cNvPr id="827" name="TB"/>
          <p:cNvSpPr txBox="1"/>
          <p:nvPr/>
        </p:nvSpPr>
        <p:spPr>
          <a:xfrm>
            <a:off x="6231467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78B5"/>
                </a:solidFill>
                <a:latin typeface="Calibri"/>
              </a:rPr>
              <a:t>78 mil</a:t>
            </a:r>
          </a:p>
        </p:txBody>
      </p:sp>
      <p:sp>
        <p:nvSpPr>
          <p:cNvPr id="828" name="TB"/>
          <p:cNvSpPr txBox="1"/>
          <p:nvPr/>
        </p:nvSpPr>
        <p:spPr>
          <a:xfrm>
            <a:off x="6231467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acessos diários</a:t>
            </a:r>
          </a:p>
        </p:txBody>
      </p:sp>
      <p:sp>
        <p:nvSpPr>
          <p:cNvPr id="829" name="TB"/>
          <p:cNvSpPr txBox="1"/>
          <p:nvPr/>
        </p:nvSpPr>
        <p:spPr>
          <a:xfrm>
            <a:off x="7611533" y="16764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2E78B5"/>
                </a:solidFill>
                <a:latin typeface="Calibri"/>
              </a:rPr>
              <a:t>100</a:t>
            </a:r>
          </a:p>
        </p:txBody>
      </p:sp>
      <p:sp>
        <p:nvSpPr>
          <p:cNvPr id="830" name="TB"/>
          <p:cNvSpPr txBox="1"/>
          <p:nvPr/>
        </p:nvSpPr>
        <p:spPr>
          <a:xfrm>
            <a:off x="7611533" y="19812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novos cursos por semana via PDA</a:t>
            </a:r>
          </a:p>
        </p:txBody>
      </p:sp>
      <p:sp>
        <p:nvSpPr>
          <p:cNvPr id="831" name="Rect"/>
          <p:cNvSpPr/>
          <p:nvPr/>
        </p:nvSpPr>
        <p:spPr>
          <a:xfrm>
            <a:off x="4749800" y="2336800"/>
            <a:ext cx="4368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32" name="TB"/>
          <p:cNvSpPr txBox="1"/>
          <p:nvPr/>
        </p:nvSpPr>
        <p:spPr>
          <a:xfrm>
            <a:off x="4851400" y="2387600"/>
            <a:ext cx="41402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Maior base ativa de formação contínua da rede</a:t>
            </a:r>
          </a:p>
        </p:txBody>
      </p:sp>
      <p:sp>
        <p:nvSpPr>
          <p:cNvPr id="833" name="Rect"/>
          <p:cNvSpPr/>
          <p:nvPr/>
        </p:nvSpPr>
        <p:spPr>
          <a:xfrm>
            <a:off x="177800" y="2768600"/>
            <a:ext cx="4419600" cy="15240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34" name="Rect"/>
          <p:cNvSpPr/>
          <p:nvPr/>
        </p:nvSpPr>
        <p:spPr>
          <a:xfrm>
            <a:off x="177800" y="2768600"/>
            <a:ext cx="50800" cy="15240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35" name="TB"/>
          <p:cNvSpPr txBox="1"/>
          <p:nvPr/>
        </p:nvSpPr>
        <p:spPr>
          <a:xfrm>
            <a:off x="330200" y="2870200"/>
            <a:ext cx="30226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300" b="1" i="0" dirty="0">
                <a:solidFill>
                  <a:srgbClr val="000000"/>
                </a:solidFill>
                <a:latin typeface="Calibri"/>
              </a:rPr>
              <a:t>Expansão Ensino Médio Noturno</a:t>
            </a:r>
          </a:p>
        </p:txBody>
      </p:sp>
      <p:sp>
        <p:nvSpPr>
          <p:cNvPr id="836" name="Rect"/>
          <p:cNvSpPr/>
          <p:nvPr/>
        </p:nvSpPr>
        <p:spPr>
          <a:xfrm>
            <a:off x="3434080" y="2895600"/>
            <a:ext cx="1036320" cy="2032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37" name="TB"/>
          <p:cNvSpPr txBox="1"/>
          <p:nvPr/>
        </p:nvSpPr>
        <p:spPr>
          <a:xfrm>
            <a:off x="3434080" y="2895600"/>
            <a:ext cx="1036320" cy="203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900" b="1" i="0" dirty="0">
                <a:solidFill>
                  <a:srgbClr val="FFFFFF"/>
                </a:solidFill>
                <a:latin typeface="Calibri"/>
              </a:rPr>
              <a:t>Médio noturno</a:t>
            </a:r>
          </a:p>
        </p:txBody>
      </p:sp>
      <p:sp>
        <p:nvSpPr>
          <p:cNvPr id="838" name="Rect"/>
          <p:cNvSpPr/>
          <p:nvPr/>
        </p:nvSpPr>
        <p:spPr>
          <a:xfrm>
            <a:off x="330200" y="3200400"/>
            <a:ext cx="41402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39" name="TB"/>
          <p:cNvSpPr txBox="1"/>
          <p:nvPr/>
        </p:nvSpPr>
        <p:spPr>
          <a:xfrm>
            <a:off x="330200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8E5BBA"/>
                </a:solidFill>
                <a:latin typeface="Calibri"/>
              </a:rPr>
              <a:t>30 mil</a:t>
            </a:r>
          </a:p>
        </p:txBody>
      </p:sp>
      <p:sp>
        <p:nvSpPr>
          <p:cNvPr id="840" name="TB"/>
          <p:cNvSpPr txBox="1"/>
          <p:nvPr/>
        </p:nvSpPr>
        <p:spPr>
          <a:xfrm>
            <a:off x="330200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pico de logins</a:t>
            </a:r>
          </a:p>
        </p:txBody>
      </p:sp>
      <p:sp>
        <p:nvSpPr>
          <p:cNvPr id="841" name="TB"/>
          <p:cNvSpPr txBox="1"/>
          <p:nvPr/>
        </p:nvSpPr>
        <p:spPr>
          <a:xfrm>
            <a:off x="1710267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8E5BBA"/>
                </a:solidFill>
                <a:latin typeface="Calibri"/>
              </a:rPr>
              <a:t>20 mil</a:t>
            </a:r>
          </a:p>
        </p:txBody>
      </p:sp>
      <p:sp>
        <p:nvSpPr>
          <p:cNvPr id="842" name="TB"/>
          <p:cNvSpPr txBox="1"/>
          <p:nvPr/>
        </p:nvSpPr>
        <p:spPr>
          <a:xfrm>
            <a:off x="1710267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média semanal</a:t>
            </a:r>
          </a:p>
        </p:txBody>
      </p:sp>
      <p:sp>
        <p:nvSpPr>
          <p:cNvPr id="843" name="TB"/>
          <p:cNvSpPr txBox="1"/>
          <p:nvPr/>
        </p:nvSpPr>
        <p:spPr>
          <a:xfrm>
            <a:off x="3090333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8E5BBA"/>
                </a:solidFill>
                <a:latin typeface="Calibri"/>
              </a:rPr>
              <a:t>30,6 mi</a:t>
            </a:r>
          </a:p>
        </p:txBody>
      </p:sp>
      <p:sp>
        <p:nvSpPr>
          <p:cNvPr id="844" name="TB"/>
          <p:cNvSpPr txBox="1"/>
          <p:nvPr/>
        </p:nvSpPr>
        <p:spPr>
          <a:xfrm>
            <a:off x="3090333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tentativas de questões em 30 dias</a:t>
            </a:r>
          </a:p>
        </p:txBody>
      </p:sp>
      <p:sp>
        <p:nvSpPr>
          <p:cNvPr id="845" name="Rect"/>
          <p:cNvSpPr/>
          <p:nvPr/>
        </p:nvSpPr>
        <p:spPr>
          <a:xfrm>
            <a:off x="228600" y="3962400"/>
            <a:ext cx="4368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46" name="TB"/>
          <p:cNvSpPr txBox="1"/>
          <p:nvPr/>
        </p:nvSpPr>
        <p:spPr>
          <a:xfrm>
            <a:off x="330200" y="4013200"/>
            <a:ext cx="41402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80% dos acessos no horário escolar · ~102 mil tentativas/dia</a:t>
            </a:r>
          </a:p>
        </p:txBody>
      </p:sp>
      <p:sp>
        <p:nvSpPr>
          <p:cNvPr id="847" name="Rect"/>
          <p:cNvSpPr/>
          <p:nvPr/>
        </p:nvSpPr>
        <p:spPr>
          <a:xfrm>
            <a:off x="4699000" y="2768600"/>
            <a:ext cx="4419600" cy="15240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48" name="Rect"/>
          <p:cNvSpPr/>
          <p:nvPr/>
        </p:nvSpPr>
        <p:spPr>
          <a:xfrm>
            <a:off x="4699000" y="2768600"/>
            <a:ext cx="50800" cy="15240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49" name="TB"/>
          <p:cNvSpPr txBox="1"/>
          <p:nvPr/>
        </p:nvSpPr>
        <p:spPr>
          <a:xfrm>
            <a:off x="4851400" y="2870200"/>
            <a:ext cx="3022600" cy="279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300" b="1" i="0" dirty="0">
                <a:solidFill>
                  <a:srgbClr val="000000"/>
                </a:solidFill>
                <a:latin typeface="Calibri"/>
              </a:rPr>
              <a:t>MeuDiplomaSP — EJA</a:t>
            </a:r>
          </a:p>
        </p:txBody>
      </p:sp>
      <p:sp>
        <p:nvSpPr>
          <p:cNvPr id="850" name="Rect"/>
          <p:cNvSpPr/>
          <p:nvPr/>
        </p:nvSpPr>
        <p:spPr>
          <a:xfrm>
            <a:off x="7823200" y="2895600"/>
            <a:ext cx="1168400" cy="2032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51" name="TB"/>
          <p:cNvSpPr txBox="1"/>
          <p:nvPr/>
        </p:nvSpPr>
        <p:spPr>
          <a:xfrm>
            <a:off x="7823200" y="2895600"/>
            <a:ext cx="1168400" cy="203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900" b="1" i="0" dirty="0">
                <a:solidFill>
                  <a:srgbClr val="FFFFFF"/>
                </a:solidFill>
                <a:latin typeface="Calibri"/>
              </a:rPr>
              <a:t>Lançamento 2026</a:t>
            </a:r>
          </a:p>
        </p:txBody>
      </p:sp>
      <p:sp>
        <p:nvSpPr>
          <p:cNvPr id="852" name="Rect"/>
          <p:cNvSpPr/>
          <p:nvPr/>
        </p:nvSpPr>
        <p:spPr>
          <a:xfrm>
            <a:off x="4851400" y="3200400"/>
            <a:ext cx="41402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53" name="TB"/>
          <p:cNvSpPr txBox="1"/>
          <p:nvPr/>
        </p:nvSpPr>
        <p:spPr>
          <a:xfrm>
            <a:off x="4851400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D9822B"/>
                </a:solidFill>
                <a:latin typeface="Calibri"/>
              </a:rPr>
              <a:t>Novo</a:t>
            </a:r>
          </a:p>
        </p:txBody>
      </p:sp>
      <p:sp>
        <p:nvSpPr>
          <p:cNvPr id="854" name="TB"/>
          <p:cNvSpPr txBox="1"/>
          <p:nvPr/>
        </p:nvSpPr>
        <p:spPr>
          <a:xfrm>
            <a:off x="4851400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ambiente em 2026</a:t>
            </a:r>
          </a:p>
        </p:txBody>
      </p:sp>
      <p:sp>
        <p:nvSpPr>
          <p:cNvPr id="855" name="TB"/>
          <p:cNvSpPr txBox="1"/>
          <p:nvPr/>
        </p:nvSpPr>
        <p:spPr>
          <a:xfrm>
            <a:off x="6231467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D9822B"/>
                </a:solidFill>
                <a:latin typeface="Calibri"/>
              </a:rPr>
              <a:t>EJA</a:t>
            </a:r>
          </a:p>
        </p:txBody>
      </p:sp>
      <p:sp>
        <p:nvSpPr>
          <p:cNvPr id="856" name="TB"/>
          <p:cNvSpPr txBox="1"/>
          <p:nvPr/>
        </p:nvSpPr>
        <p:spPr>
          <a:xfrm>
            <a:off x="6231467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Educação de Jovens e Adultos</a:t>
            </a:r>
          </a:p>
        </p:txBody>
      </p:sp>
      <p:sp>
        <p:nvSpPr>
          <p:cNvPr id="857" name="TB"/>
          <p:cNvSpPr txBox="1"/>
          <p:nvPr/>
        </p:nvSpPr>
        <p:spPr>
          <a:xfrm>
            <a:off x="7611533" y="3302000"/>
            <a:ext cx="1303867" cy="304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500" b="1" i="0" dirty="0">
                <a:solidFill>
                  <a:srgbClr val="D9822B"/>
                </a:solidFill>
                <a:latin typeface="Calibri"/>
              </a:rPr>
              <a:t>Integrado</a:t>
            </a:r>
          </a:p>
        </p:txBody>
      </p:sp>
      <p:sp>
        <p:nvSpPr>
          <p:cNvPr id="858" name="TB"/>
          <p:cNvSpPr txBox="1"/>
          <p:nvPr/>
        </p:nvSpPr>
        <p:spPr>
          <a:xfrm>
            <a:off x="7611533" y="3606800"/>
            <a:ext cx="1303867" cy="3810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à SED desde a partida</a:t>
            </a:r>
          </a:p>
        </p:txBody>
      </p:sp>
      <p:sp>
        <p:nvSpPr>
          <p:cNvPr id="859" name="Rect"/>
          <p:cNvSpPr/>
          <p:nvPr/>
        </p:nvSpPr>
        <p:spPr>
          <a:xfrm>
            <a:off x="4749800" y="3962400"/>
            <a:ext cx="4368800" cy="330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60" name="TB"/>
          <p:cNvSpPr txBox="1"/>
          <p:nvPr/>
        </p:nvSpPr>
        <p:spPr>
          <a:xfrm>
            <a:off x="4851400" y="4013200"/>
            <a:ext cx="4140200" cy="254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333333"/>
                </a:solidFill>
                <a:latin typeface="Calibri"/>
              </a:rPr>
              <a:t>Estende a oferta de aprendizagem para o público adulto</a:t>
            </a:r>
          </a:p>
        </p:txBody>
      </p:sp>
      <p:sp>
        <p:nvSpPr>
          <p:cNvPr id="861" name="Rect"/>
          <p:cNvSpPr/>
          <p:nvPr/>
        </p:nvSpPr>
        <p:spPr>
          <a:xfrm>
            <a:off x="177800" y="4394200"/>
            <a:ext cx="8788400" cy="10922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62" name="Rect"/>
          <p:cNvSpPr/>
          <p:nvPr/>
        </p:nvSpPr>
        <p:spPr>
          <a:xfrm>
            <a:off x="177800" y="4394200"/>
            <a:ext cx="50800" cy="1092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63" name="TB"/>
          <p:cNvSpPr txBox="1"/>
          <p:nvPr/>
        </p:nvSpPr>
        <p:spPr>
          <a:xfrm>
            <a:off x="330200" y="4470400"/>
            <a:ext cx="50800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INFRAESTRUTURA COMPARTILHADA</a:t>
            </a:r>
          </a:p>
        </p:txBody>
      </p:sp>
      <p:sp>
        <p:nvSpPr>
          <p:cNvPr id="864" name="TB"/>
          <p:cNvSpPr txBox="1"/>
          <p:nvPr/>
        </p:nvSpPr>
        <p:spPr>
          <a:xfrm>
            <a:off x="330200" y="4673600"/>
            <a:ext cx="85090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Mesma base técnica para todos os AVAs — alta disponibilidade, escala e segurança</a:t>
            </a:r>
          </a:p>
        </p:txBody>
      </p:sp>
      <p:sp>
        <p:nvSpPr>
          <p:cNvPr id="865" name="Rect"/>
          <p:cNvSpPr/>
          <p:nvPr/>
        </p:nvSpPr>
        <p:spPr>
          <a:xfrm>
            <a:off x="330200" y="4953000"/>
            <a:ext cx="38100" cy="4064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66" name="TB"/>
          <p:cNvSpPr txBox="1"/>
          <p:nvPr/>
        </p:nvSpPr>
        <p:spPr>
          <a:xfrm>
            <a:off x="431800" y="4953000"/>
            <a:ext cx="2700867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78B5"/>
                </a:solidFill>
                <a:latin typeface="Calibri"/>
              </a:rPr>
              <a:t>Integração</a:t>
            </a:r>
          </a:p>
        </p:txBody>
      </p:sp>
      <p:sp>
        <p:nvSpPr>
          <p:cNvPr id="867" name="TB"/>
          <p:cNvSpPr txBox="1"/>
          <p:nvPr/>
        </p:nvSpPr>
        <p:spPr>
          <a:xfrm>
            <a:off x="431800" y="5130800"/>
            <a:ext cx="2700867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Plataforma SED como porta de entrada e fonte única de usuários</a:t>
            </a:r>
          </a:p>
        </p:txBody>
      </p:sp>
      <p:sp>
        <p:nvSpPr>
          <p:cNvPr id="868" name="Rect"/>
          <p:cNvSpPr/>
          <p:nvPr/>
        </p:nvSpPr>
        <p:spPr>
          <a:xfrm>
            <a:off x="3310467" y="4953000"/>
            <a:ext cx="38100" cy="4064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69" name="TB"/>
          <p:cNvSpPr txBox="1"/>
          <p:nvPr/>
        </p:nvSpPr>
        <p:spPr>
          <a:xfrm>
            <a:off x="3412067" y="4953000"/>
            <a:ext cx="2700867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8B57"/>
                </a:solidFill>
                <a:latin typeface="Calibri"/>
              </a:rPr>
              <a:t>Nuvem Azure</a:t>
            </a:r>
          </a:p>
        </p:txBody>
      </p:sp>
      <p:sp>
        <p:nvSpPr>
          <p:cNvPr id="870" name="TB"/>
          <p:cNvSpPr txBox="1"/>
          <p:nvPr/>
        </p:nvSpPr>
        <p:spPr>
          <a:xfrm>
            <a:off x="3412067" y="5130800"/>
            <a:ext cx="2700867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AKS, CDN, Front Door e WAF para entrega e proteção</a:t>
            </a:r>
          </a:p>
        </p:txBody>
      </p:sp>
      <p:sp>
        <p:nvSpPr>
          <p:cNvPr id="871" name="Rect"/>
          <p:cNvSpPr/>
          <p:nvPr/>
        </p:nvSpPr>
        <p:spPr>
          <a:xfrm>
            <a:off x="6290733" y="4953000"/>
            <a:ext cx="38100" cy="4064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872" name="TB"/>
          <p:cNvSpPr txBox="1"/>
          <p:nvPr/>
        </p:nvSpPr>
        <p:spPr>
          <a:xfrm>
            <a:off x="6392333" y="4953000"/>
            <a:ext cx="2700867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8E5BBA"/>
                </a:solidFill>
                <a:latin typeface="Calibri"/>
              </a:rPr>
              <a:t>Nuvem AWS + Banco</a:t>
            </a:r>
          </a:p>
        </p:txBody>
      </p:sp>
      <p:sp>
        <p:nvSpPr>
          <p:cNvPr id="873" name="TB"/>
          <p:cNvSpPr txBox="1"/>
          <p:nvPr/>
        </p:nvSpPr>
        <p:spPr>
          <a:xfrm>
            <a:off x="6392333" y="5130800"/>
            <a:ext cx="2700867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CloudFront + Lambda · PostgreSQL IaaS </a:t>
            </a:r>
            <a:r>
              <a:rPr lang="pt-BR" sz="1000" dirty="0">
                <a:solidFill>
                  <a:srgbClr val="333333"/>
                </a:solidFill>
                <a:latin typeface="Calibri"/>
              </a:rPr>
              <a:t>na Azure</a:t>
            </a:r>
            <a:endParaRPr lang="pt-BR" sz="1000" b="0" i="0" dirty="0">
              <a:solidFill>
                <a:srgbClr val="333333"/>
              </a:solidFill>
              <a:latin typeface="Calibri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9A11340-249D-B9F0-56BC-6C9121342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086" y="53402"/>
            <a:ext cx="1448114" cy="604395"/>
          </a:xfrm>
          <a:prstGeom prst="rect">
            <a:avLst/>
          </a:prstGeom>
        </p:spPr>
      </p:pic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17532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Rect"/>
          <p:cNvSpPr/>
          <p:nvPr/>
        </p:nvSpPr>
        <p:spPr>
          <a:xfrm>
            <a:off x="0" y="0"/>
            <a:ext cx="9144000" cy="736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01" name="TB"/>
          <p:cNvSpPr txBox="1"/>
          <p:nvPr/>
        </p:nvSpPr>
        <p:spPr>
          <a:xfrm>
            <a:off x="228600" y="152400"/>
            <a:ext cx="6858000" cy="406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l">
              <a:buNone/>
            </a:pPr>
            <a:r>
              <a:rPr lang="pt-BR" sz="2000" b="1" i="0" dirty="0">
                <a:solidFill>
                  <a:srgbClr val="FFFFFF"/>
                </a:solidFill>
                <a:latin typeface="Calibri"/>
              </a:rPr>
              <a:t>CONVIVA SP — Convivência e Proteção Escolar</a:t>
            </a:r>
          </a:p>
        </p:txBody>
      </p:sp>
      <p:sp>
        <p:nvSpPr>
          <p:cNvPr id="1004" name="TB"/>
          <p:cNvSpPr txBox="1"/>
          <p:nvPr/>
        </p:nvSpPr>
        <p:spPr>
          <a:xfrm>
            <a:off x="228600" y="787400"/>
            <a:ext cx="86868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0" i="1" dirty="0">
                <a:solidFill>
                  <a:srgbClr val="6B7785"/>
                </a:solidFill>
                <a:latin typeface="Calibri"/>
              </a:rPr>
              <a:t>Plataforma e rede de psicólogos para escolas seguras, acolhedoras e colaborativas — evolução do SPEC (2009)</a:t>
            </a:r>
          </a:p>
        </p:txBody>
      </p:sp>
      <p:sp>
        <p:nvSpPr>
          <p:cNvPr id="1021" name="Rect"/>
          <p:cNvSpPr/>
          <p:nvPr/>
        </p:nvSpPr>
        <p:spPr>
          <a:xfrm>
            <a:off x="177800" y="1092200"/>
            <a:ext cx="4343400" cy="3962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22" name="Rect"/>
          <p:cNvSpPr/>
          <p:nvPr/>
        </p:nvSpPr>
        <p:spPr>
          <a:xfrm>
            <a:off x="177800" y="1092200"/>
            <a:ext cx="50800" cy="39624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23" name="TB"/>
          <p:cNvSpPr txBox="1"/>
          <p:nvPr/>
        </p:nvSpPr>
        <p:spPr>
          <a:xfrm>
            <a:off x="330200" y="1193800"/>
            <a:ext cx="41402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PLATAFORMA</a:t>
            </a:r>
          </a:p>
        </p:txBody>
      </p:sp>
      <p:sp>
        <p:nvSpPr>
          <p:cNvPr id="1024" name="TB"/>
          <p:cNvSpPr txBox="1"/>
          <p:nvPr/>
        </p:nvSpPr>
        <p:spPr>
          <a:xfrm>
            <a:off x="330200" y="1397000"/>
            <a:ext cx="41402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ambiente virtual · em produção desde fevereiro de 2024</a:t>
            </a:r>
          </a:p>
        </p:txBody>
      </p:sp>
      <p:sp>
        <p:nvSpPr>
          <p:cNvPr id="1025" name="Rect"/>
          <p:cNvSpPr/>
          <p:nvPr/>
        </p:nvSpPr>
        <p:spPr>
          <a:xfrm>
            <a:off x="330200" y="1625600"/>
            <a:ext cx="457200" cy="254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26" name="TB"/>
          <p:cNvSpPr txBox="1"/>
          <p:nvPr/>
        </p:nvSpPr>
        <p:spPr>
          <a:xfrm>
            <a:off x="330200" y="1727200"/>
            <a:ext cx="41402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78B5"/>
                </a:solidFill>
                <a:latin typeface="Calibri"/>
              </a:rPr>
              <a:t>O QUE A PLATAFORMA FAZ</a:t>
            </a:r>
          </a:p>
        </p:txBody>
      </p:sp>
      <p:sp>
        <p:nvSpPr>
          <p:cNvPr id="1027" name="TB"/>
          <p:cNvSpPr txBox="1"/>
          <p:nvPr/>
        </p:nvSpPr>
        <p:spPr>
          <a:xfrm>
            <a:off x="381000" y="1930400"/>
            <a:ext cx="4038600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Registro diário de até 8 tipos de ocorrências (agressão, bullying, racismo, porte de arma, dano ao patrimônio, entre outros)</a:t>
            </a:r>
          </a:p>
        </p:txBody>
      </p:sp>
      <p:sp>
        <p:nvSpPr>
          <p:cNvPr id="1028" name="TB"/>
          <p:cNvSpPr txBox="1"/>
          <p:nvPr/>
        </p:nvSpPr>
        <p:spPr>
          <a:xfrm>
            <a:off x="381000" y="2336800"/>
            <a:ext cx="4038600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Registro de não ocorrências — inclusive em dias não letivos — para construção de políticas protetivas</a:t>
            </a:r>
          </a:p>
        </p:txBody>
      </p:sp>
      <p:sp>
        <p:nvSpPr>
          <p:cNvPr id="1029" name="TB"/>
          <p:cNvSpPr txBox="1"/>
          <p:nvPr/>
        </p:nvSpPr>
        <p:spPr>
          <a:xfrm>
            <a:off x="381000" y="2743200"/>
            <a:ext cx="4038600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Histórico completo por estudante com identificação de casos recorrentes</a:t>
            </a:r>
          </a:p>
        </p:txBody>
      </p:sp>
      <p:sp>
        <p:nvSpPr>
          <p:cNvPr id="1030" name="TB"/>
          <p:cNvSpPr txBox="1"/>
          <p:nvPr/>
        </p:nvSpPr>
        <p:spPr>
          <a:xfrm>
            <a:off x="381000" y="3025308"/>
            <a:ext cx="4038600" cy="4064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Exportação em PDF e Excel · acesso por computador e dispositivos móveis · login GOV.BR</a:t>
            </a:r>
          </a:p>
        </p:txBody>
      </p:sp>
      <p:sp>
        <p:nvSpPr>
          <p:cNvPr id="1031" name="Rect"/>
          <p:cNvSpPr/>
          <p:nvPr/>
        </p:nvSpPr>
        <p:spPr>
          <a:xfrm>
            <a:off x="330200" y="3606800"/>
            <a:ext cx="4038600" cy="12700"/>
          </a:xfrm>
          <a:prstGeom prst="rect">
            <a:avLst/>
          </a:prstGeom>
          <a:solidFill>
            <a:srgbClr val="EAECEF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32" name="TB"/>
          <p:cNvSpPr txBox="1"/>
          <p:nvPr/>
        </p:nvSpPr>
        <p:spPr>
          <a:xfrm>
            <a:off x="330200" y="3683000"/>
            <a:ext cx="41402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2E78B5"/>
                </a:solidFill>
                <a:latin typeface="Calibri"/>
              </a:rPr>
              <a:t>QUEM USA</a:t>
            </a:r>
          </a:p>
        </p:txBody>
      </p:sp>
      <p:sp>
        <p:nvSpPr>
          <p:cNvPr id="1033" name="TB"/>
          <p:cNvSpPr txBox="1"/>
          <p:nvPr/>
        </p:nvSpPr>
        <p:spPr>
          <a:xfrm>
            <a:off x="330200" y="3860800"/>
            <a:ext cx="41402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Escolas: diretores, vice-diretores e POCs (Professores Orientadores)</a:t>
            </a:r>
          </a:p>
        </p:txBody>
      </p:sp>
      <p:sp>
        <p:nvSpPr>
          <p:cNvPr id="1034" name="TB"/>
          <p:cNvSpPr txBox="1"/>
          <p:nvPr/>
        </p:nvSpPr>
        <p:spPr>
          <a:xfrm>
            <a:off x="330200" y="4064000"/>
            <a:ext cx="41402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UREs: PECs Conviva, supervisores e dirigentes de ensino</a:t>
            </a:r>
          </a:p>
        </p:txBody>
      </p:sp>
      <p:sp>
        <p:nvSpPr>
          <p:cNvPr id="1035" name="Rect"/>
          <p:cNvSpPr/>
          <p:nvPr/>
        </p:nvSpPr>
        <p:spPr>
          <a:xfrm>
            <a:off x="4622800" y="1092200"/>
            <a:ext cx="4343400" cy="3962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36" name="Rect"/>
          <p:cNvSpPr/>
          <p:nvPr/>
        </p:nvSpPr>
        <p:spPr>
          <a:xfrm>
            <a:off x="4622800" y="1092200"/>
            <a:ext cx="50800" cy="39624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37" name="TB"/>
          <p:cNvSpPr txBox="1"/>
          <p:nvPr/>
        </p:nvSpPr>
        <p:spPr>
          <a:xfrm>
            <a:off x="4775200" y="1193800"/>
            <a:ext cx="41402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PSICÓLOGOS NAS ESCOLAS</a:t>
            </a:r>
          </a:p>
        </p:txBody>
      </p:sp>
      <p:sp>
        <p:nvSpPr>
          <p:cNvPr id="1038" name="TB"/>
          <p:cNvSpPr txBox="1"/>
          <p:nvPr/>
        </p:nvSpPr>
        <p:spPr>
          <a:xfrm>
            <a:off x="4775200" y="1397000"/>
            <a:ext cx="41402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1" dirty="0">
                <a:solidFill>
                  <a:srgbClr val="6B7785"/>
                </a:solidFill>
                <a:latin typeface="Calibri"/>
              </a:rPr>
              <a:t>componente humano do Conviva — rede protetiva nas unidades</a:t>
            </a:r>
          </a:p>
        </p:txBody>
      </p:sp>
      <p:sp>
        <p:nvSpPr>
          <p:cNvPr id="1039" name="Rect"/>
          <p:cNvSpPr/>
          <p:nvPr/>
        </p:nvSpPr>
        <p:spPr>
          <a:xfrm>
            <a:off x="4775200" y="1625600"/>
            <a:ext cx="457200" cy="254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40" name="Rect"/>
          <p:cNvSpPr/>
          <p:nvPr/>
        </p:nvSpPr>
        <p:spPr>
          <a:xfrm>
            <a:off x="4775200" y="1752600"/>
            <a:ext cx="19685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41" name="TB"/>
          <p:cNvSpPr txBox="1"/>
          <p:nvPr/>
        </p:nvSpPr>
        <p:spPr>
          <a:xfrm>
            <a:off x="4775200" y="1803400"/>
            <a:ext cx="1968500" cy="330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000" b="1" dirty="0">
                <a:solidFill>
                  <a:srgbClr val="D9822B"/>
                </a:solidFill>
                <a:latin typeface="Calibri"/>
              </a:rPr>
              <a:t>+800</a:t>
            </a:r>
            <a:endParaRPr lang="pt-BR" sz="2000" b="1" i="0" dirty="0">
              <a:solidFill>
                <a:srgbClr val="D9822B"/>
              </a:solidFill>
              <a:latin typeface="Calibri"/>
            </a:endParaRPr>
          </a:p>
        </p:txBody>
      </p:sp>
      <p:sp>
        <p:nvSpPr>
          <p:cNvPr id="1042" name="TB"/>
          <p:cNvSpPr txBox="1"/>
          <p:nvPr/>
        </p:nvSpPr>
        <p:spPr>
          <a:xfrm>
            <a:off x="4775200" y="2133600"/>
            <a:ext cx="19685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profissionais ativos</a:t>
            </a:r>
          </a:p>
        </p:txBody>
      </p:sp>
      <p:sp>
        <p:nvSpPr>
          <p:cNvPr id="1043" name="Rect"/>
          <p:cNvSpPr/>
          <p:nvPr/>
        </p:nvSpPr>
        <p:spPr>
          <a:xfrm>
            <a:off x="6845300" y="1752600"/>
            <a:ext cx="1968500" cy="635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44" name="TB"/>
          <p:cNvSpPr txBox="1"/>
          <p:nvPr/>
        </p:nvSpPr>
        <p:spPr>
          <a:xfrm>
            <a:off x="6845300" y="1803400"/>
            <a:ext cx="1968500" cy="3302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2000" b="1" i="0" dirty="0">
                <a:solidFill>
                  <a:srgbClr val="D9822B"/>
                </a:solidFill>
                <a:latin typeface="Calibri"/>
              </a:rPr>
              <a:t>2–20 h</a:t>
            </a:r>
          </a:p>
        </p:txBody>
      </p:sp>
      <p:sp>
        <p:nvSpPr>
          <p:cNvPr id="1045" name="TB"/>
          <p:cNvSpPr txBox="1"/>
          <p:nvPr/>
        </p:nvSpPr>
        <p:spPr>
          <a:xfrm>
            <a:off x="6845300" y="2133600"/>
            <a:ext cx="1968500" cy="2286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ctr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semanais por escola</a:t>
            </a:r>
          </a:p>
        </p:txBody>
      </p:sp>
      <p:sp>
        <p:nvSpPr>
          <p:cNvPr id="1046" name="TB"/>
          <p:cNvSpPr txBox="1"/>
          <p:nvPr/>
        </p:nvSpPr>
        <p:spPr>
          <a:xfrm>
            <a:off x="4775200" y="2540000"/>
            <a:ext cx="4140200" cy="1778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1" i="0" dirty="0">
                <a:solidFill>
                  <a:srgbClr val="D9822B"/>
                </a:solidFill>
                <a:latin typeface="Calibri"/>
              </a:rPr>
              <a:t>FOCO DE ATUAÇÃO</a:t>
            </a:r>
          </a:p>
        </p:txBody>
      </p:sp>
      <p:sp>
        <p:nvSpPr>
          <p:cNvPr id="1047" name="TB"/>
          <p:cNvSpPr txBox="1"/>
          <p:nvPr/>
        </p:nvSpPr>
        <p:spPr>
          <a:xfrm>
            <a:off x="4826000" y="2743200"/>
            <a:ext cx="40386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Psicologia escolar e mediação de conflitos</a:t>
            </a:r>
          </a:p>
        </p:txBody>
      </p:sp>
      <p:sp>
        <p:nvSpPr>
          <p:cNvPr id="1048" name="TB"/>
          <p:cNvSpPr txBox="1"/>
          <p:nvPr/>
        </p:nvSpPr>
        <p:spPr>
          <a:xfrm>
            <a:off x="4826000" y="2971800"/>
            <a:ext cx="40386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Habilidades socioemocionais e acolhimento individual</a:t>
            </a:r>
          </a:p>
        </p:txBody>
      </p:sp>
      <p:sp>
        <p:nvSpPr>
          <p:cNvPr id="1049" name="TB"/>
          <p:cNvSpPr txBox="1"/>
          <p:nvPr/>
        </p:nvSpPr>
        <p:spPr>
          <a:xfrm>
            <a:off x="4826000" y="3200400"/>
            <a:ext cx="40386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Intervenção emergencial em situações críticas</a:t>
            </a:r>
          </a:p>
        </p:txBody>
      </p:sp>
      <p:sp>
        <p:nvSpPr>
          <p:cNvPr id="1050" name="TB"/>
          <p:cNvSpPr txBox="1"/>
          <p:nvPr/>
        </p:nvSpPr>
        <p:spPr>
          <a:xfrm>
            <a:off x="4826000" y="3429000"/>
            <a:ext cx="40386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000" b="0" i="0" dirty="0">
                <a:solidFill>
                  <a:srgbClr val="333333"/>
                </a:solidFill>
                <a:latin typeface="Calibri"/>
              </a:rPr>
              <a:t>• Articulação com famílias, equipes escolares e rede protetiva local</a:t>
            </a:r>
          </a:p>
        </p:txBody>
      </p:sp>
      <p:sp>
        <p:nvSpPr>
          <p:cNvPr id="1051" name="TB"/>
          <p:cNvSpPr txBox="1"/>
          <p:nvPr/>
        </p:nvSpPr>
        <p:spPr>
          <a:xfrm>
            <a:off x="177800" y="5130800"/>
            <a:ext cx="8788400" cy="203200"/>
          </a:xfrm>
          <a:prstGeom prst="rect">
            <a:avLst/>
          </a:prstGeom>
          <a:noFill/>
        </p:spPr>
        <p:txBody>
          <a:bodyPr wrap="square" lIns="25400" tIns="25400" rIns="25400" bIns="25400" anchor="t">
            <a:noAutofit/>
          </a:bodyPr>
          <a:lstStyle/>
          <a:p>
            <a:pPr algn="l">
              <a:buNone/>
            </a:pPr>
            <a:r>
              <a:rPr lang="pt-BR" sz="1100" b="1" i="0" dirty="0">
                <a:solidFill>
                  <a:srgbClr val="000000"/>
                </a:solidFill>
                <a:latin typeface="Calibri"/>
              </a:rPr>
              <a:t>PILARES DE ATUAÇÃO DO CONVIVA SP</a:t>
            </a:r>
          </a:p>
        </p:txBody>
      </p:sp>
      <p:sp>
        <p:nvSpPr>
          <p:cNvPr id="1052" name="Rect"/>
          <p:cNvSpPr/>
          <p:nvPr/>
        </p:nvSpPr>
        <p:spPr>
          <a:xfrm>
            <a:off x="177800" y="5359400"/>
            <a:ext cx="457200" cy="25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53" name="Rect"/>
          <p:cNvSpPr/>
          <p:nvPr/>
        </p:nvSpPr>
        <p:spPr>
          <a:xfrm>
            <a:off x="177800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54" name="Rect"/>
          <p:cNvSpPr/>
          <p:nvPr/>
        </p:nvSpPr>
        <p:spPr>
          <a:xfrm>
            <a:off x="177800" y="5461000"/>
            <a:ext cx="1401233" cy="50800"/>
          </a:xfrm>
          <a:prstGeom prst="rect">
            <a:avLst/>
          </a:prstGeom>
          <a:solidFill>
            <a:srgbClr val="2E8B57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55" name="TB"/>
          <p:cNvSpPr txBox="1"/>
          <p:nvPr/>
        </p:nvSpPr>
        <p:spPr>
          <a:xfrm>
            <a:off x="254000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Convivência e colaboração</a:t>
            </a:r>
          </a:p>
        </p:txBody>
      </p:sp>
      <p:sp>
        <p:nvSpPr>
          <p:cNvPr id="1056" name="Rect"/>
          <p:cNvSpPr/>
          <p:nvPr/>
        </p:nvSpPr>
        <p:spPr>
          <a:xfrm>
            <a:off x="1655233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57" name="Rect"/>
          <p:cNvSpPr/>
          <p:nvPr/>
        </p:nvSpPr>
        <p:spPr>
          <a:xfrm>
            <a:off x="1655233" y="5461000"/>
            <a:ext cx="1401233" cy="508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58" name="TB"/>
          <p:cNvSpPr txBox="1"/>
          <p:nvPr/>
        </p:nvSpPr>
        <p:spPr>
          <a:xfrm>
            <a:off x="1731433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Segurança escolar</a:t>
            </a:r>
          </a:p>
        </p:txBody>
      </p:sp>
      <p:sp>
        <p:nvSpPr>
          <p:cNvPr id="1059" name="Rect"/>
          <p:cNvSpPr/>
          <p:nvPr/>
        </p:nvSpPr>
        <p:spPr>
          <a:xfrm>
            <a:off x="3132667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0" name="Rect"/>
          <p:cNvSpPr/>
          <p:nvPr/>
        </p:nvSpPr>
        <p:spPr>
          <a:xfrm>
            <a:off x="3132667" y="5461000"/>
            <a:ext cx="1401233" cy="508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1" name="TB"/>
          <p:cNvSpPr txBox="1"/>
          <p:nvPr/>
        </p:nvSpPr>
        <p:spPr>
          <a:xfrm>
            <a:off x="3208867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Proteção e saúde</a:t>
            </a:r>
          </a:p>
        </p:txBody>
      </p:sp>
      <p:sp>
        <p:nvSpPr>
          <p:cNvPr id="1062" name="Rect"/>
          <p:cNvSpPr/>
          <p:nvPr/>
        </p:nvSpPr>
        <p:spPr>
          <a:xfrm>
            <a:off x="4610100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3" name="Rect"/>
          <p:cNvSpPr/>
          <p:nvPr/>
        </p:nvSpPr>
        <p:spPr>
          <a:xfrm>
            <a:off x="4610100" y="5461000"/>
            <a:ext cx="1401233" cy="50800"/>
          </a:xfrm>
          <a:prstGeom prst="rect">
            <a:avLst/>
          </a:prstGeom>
          <a:solidFill>
            <a:srgbClr val="8E5BBA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4" name="TB"/>
          <p:cNvSpPr txBox="1"/>
          <p:nvPr/>
        </p:nvSpPr>
        <p:spPr>
          <a:xfrm>
            <a:off x="4686300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Equipe pedagógica e psicossocial</a:t>
            </a:r>
          </a:p>
        </p:txBody>
      </p:sp>
      <p:sp>
        <p:nvSpPr>
          <p:cNvPr id="1065" name="Rect"/>
          <p:cNvSpPr/>
          <p:nvPr/>
        </p:nvSpPr>
        <p:spPr>
          <a:xfrm>
            <a:off x="6087533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6" name="Rect"/>
          <p:cNvSpPr/>
          <p:nvPr/>
        </p:nvSpPr>
        <p:spPr>
          <a:xfrm>
            <a:off x="6087533" y="5461000"/>
            <a:ext cx="1401233" cy="50800"/>
          </a:xfrm>
          <a:prstGeom prst="rect">
            <a:avLst/>
          </a:prstGeom>
          <a:solidFill>
            <a:srgbClr val="D9822B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7" name="TB"/>
          <p:cNvSpPr txBox="1"/>
          <p:nvPr/>
        </p:nvSpPr>
        <p:spPr>
          <a:xfrm>
            <a:off x="6163733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Formação continuada e diálogo</a:t>
            </a:r>
          </a:p>
        </p:txBody>
      </p:sp>
      <p:sp>
        <p:nvSpPr>
          <p:cNvPr id="1068" name="Rect"/>
          <p:cNvSpPr/>
          <p:nvPr/>
        </p:nvSpPr>
        <p:spPr>
          <a:xfrm>
            <a:off x="7564967" y="5461000"/>
            <a:ext cx="1401233" cy="812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AE0"/>
            </a:solidFill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69" name="Rect"/>
          <p:cNvSpPr/>
          <p:nvPr/>
        </p:nvSpPr>
        <p:spPr>
          <a:xfrm>
            <a:off x="7564967" y="5461000"/>
            <a:ext cx="1401233" cy="50800"/>
          </a:xfrm>
          <a:prstGeom prst="rect">
            <a:avLst/>
          </a:prstGeom>
          <a:solidFill>
            <a:srgbClr val="1A8FA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1070" name="TB"/>
          <p:cNvSpPr txBox="1"/>
          <p:nvPr/>
        </p:nvSpPr>
        <p:spPr>
          <a:xfrm>
            <a:off x="7641167" y="5562600"/>
            <a:ext cx="1248833" cy="6604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000" b="1" i="0" dirty="0">
                <a:solidFill>
                  <a:srgbClr val="000000"/>
                </a:solidFill>
                <a:latin typeface="Calibri"/>
              </a:rPr>
              <a:t>Parcerias institucionais (USP, FGV via FAPESP)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3241FB9-6EF2-F72C-5113-EF0885B9C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051" y="151289"/>
            <a:ext cx="1410560" cy="427116"/>
          </a:xfrm>
          <a:prstGeom prst="rect">
            <a:avLst/>
          </a:prstGeom>
        </p:spPr>
      </p:pic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3572109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80" y="817171"/>
            <a:ext cx="3645550" cy="2242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1C7293"/>
                </a:solidFill>
                <a:latin typeface="Calibri"/>
              </a:defRPr>
            </a:pPr>
            <a:r>
              <a:rPr sz="857" i="1" dirty="0">
                <a:solidFill>
                  <a:srgbClr val="1C7293"/>
                </a:solidFill>
                <a:latin typeface="Calibri"/>
              </a:rPr>
              <a:t>Azure + Amazon WS + Data Centers FDE/</a:t>
            </a:r>
            <a:r>
              <a:rPr sz="857" i="1" dirty="0" err="1">
                <a:solidFill>
                  <a:srgbClr val="1C7293"/>
                </a:solidFill>
                <a:latin typeface="Calibri"/>
              </a:rPr>
              <a:t>Prodesp</a:t>
            </a:r>
            <a:r>
              <a:rPr sz="857" i="1" dirty="0">
                <a:solidFill>
                  <a:srgbClr val="1C7293"/>
                </a:solidFill>
                <a:latin typeface="Calibri"/>
              </a:rPr>
              <a:t> · Backbone INTRAGOV-MPLS</a:t>
            </a:r>
          </a:p>
        </p:txBody>
      </p:sp>
      <p:sp>
        <p:nvSpPr>
          <p:cNvPr id="61" name="Retângulo 60">
            <a:extLst>
              <a:ext uri="{FF2B5EF4-FFF2-40B4-BE49-F238E27FC236}">
                <a16:creationId xmlns:a16="http://schemas.microsoft.com/office/drawing/2014/main" id="{D3CDF96B-33D3-41AA-A370-5705E69222FA}"/>
              </a:ext>
            </a:extLst>
          </p:cNvPr>
          <p:cNvSpPr/>
          <p:nvPr/>
        </p:nvSpPr>
        <p:spPr>
          <a:xfrm>
            <a:off x="304800" y="1320800"/>
            <a:ext cx="2768600" cy="279400"/>
          </a:xfrm>
          <a:prstGeom prst="rect">
            <a:avLst/>
          </a:prstGeom>
          <a:solidFill>
            <a:srgbClr val="FF8C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64440374-3064-4576-B908-CD2FE1B0A95A}"/>
              </a:ext>
            </a:extLst>
          </p:cNvPr>
          <p:cNvSpPr txBox="1"/>
          <p:nvPr/>
        </p:nvSpPr>
        <p:spPr>
          <a:xfrm>
            <a:off x="3048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AMAZON WEB SERVICES</a:t>
            </a:r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138B4898-846F-4317-B125-76D56909A3B7}"/>
              </a:ext>
            </a:extLst>
          </p:cNvPr>
          <p:cNvSpPr/>
          <p:nvPr/>
        </p:nvSpPr>
        <p:spPr>
          <a:xfrm>
            <a:off x="3048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FF8C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9879569F-FC66-4012-8EC2-E21C19B1A7FD}"/>
              </a:ext>
            </a:extLst>
          </p:cNvPr>
          <p:cNvSpPr txBox="1"/>
          <p:nvPr/>
        </p:nvSpPr>
        <p:spPr>
          <a:xfrm>
            <a:off x="3556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Sala do Futuro · 1M+ usuários simultâneos
Alta disponibilidade para picos de acesso</a:t>
            </a:r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50A3C139-B90B-4457-B02F-EF1A348FD92A}"/>
              </a:ext>
            </a:extLst>
          </p:cNvPr>
          <p:cNvSpPr/>
          <p:nvPr/>
        </p:nvSpPr>
        <p:spPr>
          <a:xfrm>
            <a:off x="3187700" y="1320800"/>
            <a:ext cx="2768600" cy="279400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D866863B-956B-4ECA-90D9-AAD627C8FE60}"/>
              </a:ext>
            </a:extLst>
          </p:cNvPr>
          <p:cNvSpPr txBox="1"/>
          <p:nvPr/>
        </p:nvSpPr>
        <p:spPr>
          <a:xfrm>
            <a:off x="31877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INTRAGOV</a:t>
            </a:r>
          </a:p>
        </p:txBody>
      </p:sp>
      <p:sp>
        <p:nvSpPr>
          <p:cNvPr id="67" name="Retângulo 66">
            <a:extLst>
              <a:ext uri="{FF2B5EF4-FFF2-40B4-BE49-F238E27FC236}">
                <a16:creationId xmlns:a16="http://schemas.microsoft.com/office/drawing/2014/main" id="{58DE9DB2-62A7-4C59-876D-6A3D86D7A747}"/>
              </a:ext>
            </a:extLst>
          </p:cNvPr>
          <p:cNvSpPr/>
          <p:nvPr/>
        </p:nvSpPr>
        <p:spPr>
          <a:xfrm>
            <a:off x="31877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F1E5A2F8-4289-4B41-B51D-E804BD3887B0}"/>
              </a:ext>
            </a:extLst>
          </p:cNvPr>
          <p:cNvSpPr txBox="1"/>
          <p:nvPr/>
        </p:nvSpPr>
        <p:spPr>
          <a:xfrm>
            <a:off x="32385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Backbone do Estado (MPLS) · Internet Pública
SEDUC 622Mbps · PRODESP 100–300Mbps</a:t>
            </a:r>
          </a:p>
        </p:txBody>
      </p:sp>
      <p:sp>
        <p:nvSpPr>
          <p:cNvPr id="69" name="Retângulo 68">
            <a:extLst>
              <a:ext uri="{FF2B5EF4-FFF2-40B4-BE49-F238E27FC236}">
                <a16:creationId xmlns:a16="http://schemas.microsoft.com/office/drawing/2014/main" id="{98AFEDCA-45CB-4A01-A2EE-24FAAFF160D4}"/>
              </a:ext>
            </a:extLst>
          </p:cNvPr>
          <p:cNvSpPr/>
          <p:nvPr/>
        </p:nvSpPr>
        <p:spPr>
          <a:xfrm>
            <a:off x="6070600" y="1320800"/>
            <a:ext cx="2768600" cy="279400"/>
          </a:xfrm>
          <a:prstGeom prst="rect">
            <a:avLst/>
          </a:prstGeom>
          <a:solidFill>
            <a:srgbClr val="1F77B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2817E767-DDDA-4895-8653-8A4B59D9D125}"/>
              </a:ext>
            </a:extLst>
          </p:cNvPr>
          <p:cNvSpPr txBox="1"/>
          <p:nvPr/>
        </p:nvSpPr>
        <p:spPr>
          <a:xfrm>
            <a:off x="60706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MICROSOFT AZURE</a:t>
            </a:r>
          </a:p>
        </p:txBody>
      </p:sp>
      <p:sp>
        <p:nvSpPr>
          <p:cNvPr id="71" name="Retângulo 70">
            <a:extLst>
              <a:ext uri="{FF2B5EF4-FFF2-40B4-BE49-F238E27FC236}">
                <a16:creationId xmlns:a16="http://schemas.microsoft.com/office/drawing/2014/main" id="{A5ACF301-D0FE-4C79-85A8-FED40375E67B}"/>
              </a:ext>
            </a:extLst>
          </p:cNvPr>
          <p:cNvSpPr/>
          <p:nvPr/>
        </p:nvSpPr>
        <p:spPr>
          <a:xfrm>
            <a:off x="60706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F77B4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9B1B3B6A-102C-4A54-A36C-5E3B02738272}"/>
              </a:ext>
            </a:extLst>
          </p:cNvPr>
          <p:cNvSpPr txBox="1"/>
          <p:nvPr/>
        </p:nvSpPr>
        <p:spPr>
          <a:xfrm>
            <a:off x="61214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SED · Backup · Databricks
PTUs IA · AVAs · Integração Umbrella</a:t>
            </a: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5ED61168-5E87-41F1-B3D0-0A9E38E9B750}"/>
              </a:ext>
            </a:extLst>
          </p:cNvPr>
          <p:cNvSpPr/>
          <p:nvPr/>
        </p:nvSpPr>
        <p:spPr>
          <a:xfrm>
            <a:off x="304800" y="1320800"/>
            <a:ext cx="2768600" cy="279400"/>
          </a:xfrm>
          <a:prstGeom prst="rect">
            <a:avLst/>
          </a:prstGeom>
          <a:solidFill>
            <a:srgbClr val="FF8C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A70F1E1C-C982-4047-B039-83E573C1AF8B}"/>
              </a:ext>
            </a:extLst>
          </p:cNvPr>
          <p:cNvSpPr txBox="1"/>
          <p:nvPr/>
        </p:nvSpPr>
        <p:spPr>
          <a:xfrm>
            <a:off x="3048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AMAZON WEB SERVICES</a:t>
            </a:r>
          </a:p>
        </p:txBody>
      </p:sp>
      <p:sp>
        <p:nvSpPr>
          <p:cNvPr id="75" name="Retângulo 74">
            <a:extLst>
              <a:ext uri="{FF2B5EF4-FFF2-40B4-BE49-F238E27FC236}">
                <a16:creationId xmlns:a16="http://schemas.microsoft.com/office/drawing/2014/main" id="{0A057F29-1191-4606-8A95-D95CAA9B4538}"/>
              </a:ext>
            </a:extLst>
          </p:cNvPr>
          <p:cNvSpPr/>
          <p:nvPr/>
        </p:nvSpPr>
        <p:spPr>
          <a:xfrm>
            <a:off x="3048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FF8C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FD4DAEEC-34E0-4CC1-AA82-0CA69DBDE55E}"/>
              </a:ext>
            </a:extLst>
          </p:cNvPr>
          <p:cNvSpPr txBox="1"/>
          <p:nvPr/>
        </p:nvSpPr>
        <p:spPr>
          <a:xfrm>
            <a:off x="3556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Sala do Futuro · 1M+ usuários simultâneos
Alta disponibilidade para picos de acesso</a:t>
            </a:r>
          </a:p>
        </p:txBody>
      </p:sp>
      <p:sp>
        <p:nvSpPr>
          <p:cNvPr id="77" name="Retângulo 76">
            <a:extLst>
              <a:ext uri="{FF2B5EF4-FFF2-40B4-BE49-F238E27FC236}">
                <a16:creationId xmlns:a16="http://schemas.microsoft.com/office/drawing/2014/main" id="{19D303A6-752A-44B5-8F71-2B0EB3E52331}"/>
              </a:ext>
            </a:extLst>
          </p:cNvPr>
          <p:cNvSpPr/>
          <p:nvPr/>
        </p:nvSpPr>
        <p:spPr>
          <a:xfrm>
            <a:off x="3187700" y="1320800"/>
            <a:ext cx="2768600" cy="279400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1F4066E6-E619-4ED7-8726-757FAD84D5BD}"/>
              </a:ext>
            </a:extLst>
          </p:cNvPr>
          <p:cNvSpPr txBox="1"/>
          <p:nvPr/>
        </p:nvSpPr>
        <p:spPr>
          <a:xfrm>
            <a:off x="31877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INTRAGOV</a:t>
            </a:r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5E47D119-6B37-4BC9-A995-93A084654899}"/>
              </a:ext>
            </a:extLst>
          </p:cNvPr>
          <p:cNvSpPr/>
          <p:nvPr/>
        </p:nvSpPr>
        <p:spPr>
          <a:xfrm>
            <a:off x="31877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DE0AB53E-B4B3-4B76-B7F1-295F3DB9E432}"/>
              </a:ext>
            </a:extLst>
          </p:cNvPr>
          <p:cNvSpPr txBox="1"/>
          <p:nvPr/>
        </p:nvSpPr>
        <p:spPr>
          <a:xfrm>
            <a:off x="32385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Backbone do Estado (MPLS) · Saída à Internet Pública</a:t>
            </a:r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67BF19EB-A6DD-400F-8364-E47989AFA8E5}"/>
              </a:ext>
            </a:extLst>
          </p:cNvPr>
          <p:cNvSpPr/>
          <p:nvPr/>
        </p:nvSpPr>
        <p:spPr>
          <a:xfrm>
            <a:off x="6070600" y="1320800"/>
            <a:ext cx="2768600" cy="279400"/>
          </a:xfrm>
          <a:prstGeom prst="rect">
            <a:avLst/>
          </a:prstGeom>
          <a:solidFill>
            <a:srgbClr val="1F77B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2B81724B-5502-46D9-AB23-B128127A2A80}"/>
              </a:ext>
            </a:extLst>
          </p:cNvPr>
          <p:cNvSpPr txBox="1"/>
          <p:nvPr/>
        </p:nvSpPr>
        <p:spPr>
          <a:xfrm>
            <a:off x="6070600" y="1320800"/>
            <a:ext cx="2768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MICROSOFT AZURE/M365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129F7F2C-76C0-428C-B6CD-4365915EF00C}"/>
              </a:ext>
            </a:extLst>
          </p:cNvPr>
          <p:cNvSpPr/>
          <p:nvPr/>
        </p:nvSpPr>
        <p:spPr>
          <a:xfrm>
            <a:off x="6070600" y="1600200"/>
            <a:ext cx="2768600" cy="609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F77B4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571761C0-E81E-41AC-A9C0-1DAF71C989CA}"/>
              </a:ext>
            </a:extLst>
          </p:cNvPr>
          <p:cNvSpPr txBox="1"/>
          <p:nvPr/>
        </p:nvSpPr>
        <p:spPr>
          <a:xfrm>
            <a:off x="6121400" y="1625600"/>
            <a:ext cx="2667000" cy="558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SED · Backup · 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Databricks</a:t>
            </a: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
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PTUs</a:t>
            </a: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 IA · 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AVAs</a:t>
            </a: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 · Integração 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Umbrella</a:t>
            </a:r>
            <a:b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</a:b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Controle de identidades, e-mail, 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teams</a:t>
            </a: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pt-BR" sz="900" dirty="0" err="1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sharepoint</a:t>
            </a:r>
            <a:r>
              <a:rPr lang="pt-BR" sz="900" dirty="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. </a:t>
            </a: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2C0F1357-B11E-4936-AF6B-7454227F6249}"/>
              </a:ext>
            </a:extLst>
          </p:cNvPr>
          <p:cNvSpPr/>
          <p:nvPr/>
        </p:nvSpPr>
        <p:spPr>
          <a:xfrm>
            <a:off x="1681162" y="2209800"/>
            <a:ext cx="15875" cy="228600"/>
          </a:xfrm>
          <a:prstGeom prst="rect">
            <a:avLst/>
          </a:prstGeom>
          <a:solidFill>
            <a:srgbClr val="9AA0A6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E4DBE5C1-326A-427E-8DDC-7C9F9B2948D0}"/>
              </a:ext>
            </a:extLst>
          </p:cNvPr>
          <p:cNvSpPr/>
          <p:nvPr/>
        </p:nvSpPr>
        <p:spPr>
          <a:xfrm>
            <a:off x="4556125" y="2209800"/>
            <a:ext cx="31750" cy="228600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FBA86356-1599-45BA-B039-F404ABDB830B}"/>
              </a:ext>
            </a:extLst>
          </p:cNvPr>
          <p:cNvSpPr/>
          <p:nvPr/>
        </p:nvSpPr>
        <p:spPr>
          <a:xfrm>
            <a:off x="7446962" y="2209800"/>
            <a:ext cx="15875" cy="228600"/>
          </a:xfrm>
          <a:prstGeom prst="rect">
            <a:avLst/>
          </a:prstGeom>
          <a:solidFill>
            <a:srgbClr val="9AA0A6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8" name="Retângulo 87">
            <a:extLst>
              <a:ext uri="{FF2B5EF4-FFF2-40B4-BE49-F238E27FC236}">
                <a16:creationId xmlns:a16="http://schemas.microsoft.com/office/drawing/2014/main" id="{4C72E672-91B3-4A07-A714-9066C5682FC4}"/>
              </a:ext>
            </a:extLst>
          </p:cNvPr>
          <p:cNvSpPr/>
          <p:nvPr/>
        </p:nvSpPr>
        <p:spPr>
          <a:xfrm>
            <a:off x="1689100" y="2430462"/>
            <a:ext cx="5765800" cy="15875"/>
          </a:xfrm>
          <a:prstGeom prst="rect">
            <a:avLst/>
          </a:prstGeom>
          <a:solidFill>
            <a:srgbClr val="9AA0A6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8EE85E83-BC6F-4E0A-8BFE-B25E108E35D5}"/>
              </a:ext>
            </a:extLst>
          </p:cNvPr>
          <p:cNvSpPr/>
          <p:nvPr/>
        </p:nvSpPr>
        <p:spPr>
          <a:xfrm>
            <a:off x="4556125" y="2438400"/>
            <a:ext cx="31750" cy="228600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A19538C4-AB54-4CB3-83EE-16888D33AF09}"/>
              </a:ext>
            </a:extLst>
          </p:cNvPr>
          <p:cNvSpPr txBox="1"/>
          <p:nvPr/>
        </p:nvSpPr>
        <p:spPr>
          <a:xfrm>
            <a:off x="4699000" y="2451100"/>
            <a:ext cx="1397000" cy="17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Overflow="overflow" vert="horz" wrap="square" rtlCol="0" anchor="ctr" anchorCtr="0">
            <a:noAutofit/>
          </a:bodyPr>
          <a:lstStyle/>
          <a:p>
            <a:pPr algn="ctr"/>
            <a:r>
              <a:rPr lang="pt-BR" sz="800" b="1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200+200 Gbps A-A</a:t>
            </a:r>
          </a:p>
        </p:txBody>
      </p:sp>
      <p:sp>
        <p:nvSpPr>
          <p:cNvPr id="91" name="Retângulo 90">
            <a:extLst>
              <a:ext uri="{FF2B5EF4-FFF2-40B4-BE49-F238E27FC236}">
                <a16:creationId xmlns:a16="http://schemas.microsoft.com/office/drawing/2014/main" id="{4328E22A-7ED1-4E6E-A006-DB8410B1643E}"/>
              </a:ext>
            </a:extLst>
          </p:cNvPr>
          <p:cNvSpPr/>
          <p:nvPr/>
        </p:nvSpPr>
        <p:spPr>
          <a:xfrm>
            <a:off x="1524000" y="2667000"/>
            <a:ext cx="6096000" cy="1651000"/>
          </a:xfrm>
          <a:prstGeom prst="rect">
            <a:avLst/>
          </a:prstGeom>
          <a:solidFill>
            <a:srgbClr val="F4F6F8"/>
          </a:solidFill>
          <a:ln w="19050" cap="flat" cmpd="sng" algn="ctr">
            <a:solidFill>
              <a:srgbClr val="003A7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2" name="Retângulo 91">
            <a:extLst>
              <a:ext uri="{FF2B5EF4-FFF2-40B4-BE49-F238E27FC236}">
                <a16:creationId xmlns:a16="http://schemas.microsoft.com/office/drawing/2014/main" id="{A3416AEF-A887-423B-B7C6-A6F2A599B8D2}"/>
              </a:ext>
            </a:extLst>
          </p:cNvPr>
          <p:cNvSpPr/>
          <p:nvPr/>
        </p:nvSpPr>
        <p:spPr>
          <a:xfrm>
            <a:off x="1524000" y="2667000"/>
            <a:ext cx="6096000" cy="304800"/>
          </a:xfrm>
          <a:prstGeom prst="rect">
            <a:avLst/>
          </a:prstGeom>
          <a:solidFill>
            <a:srgbClr val="003A7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FAB361F7-2371-4E05-B1FF-CCEB78F2F425}"/>
              </a:ext>
            </a:extLst>
          </p:cNvPr>
          <p:cNvSpPr txBox="1"/>
          <p:nvPr/>
        </p:nvSpPr>
        <p:spPr>
          <a:xfrm>
            <a:off x="1524000" y="2667000"/>
            <a:ext cx="6096000" cy="304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FDE — DATA CENTER · Hub Central · 200+200 Gbps Ativo-Ativo</a:t>
            </a:r>
          </a:p>
        </p:txBody>
      </p:sp>
      <p:sp>
        <p:nvSpPr>
          <p:cNvPr id="94" name="Retângulo 93">
            <a:extLst>
              <a:ext uri="{FF2B5EF4-FFF2-40B4-BE49-F238E27FC236}">
                <a16:creationId xmlns:a16="http://schemas.microsoft.com/office/drawing/2014/main" id="{EE5030F3-F8EF-4A33-B913-0555AB2FDD31}"/>
              </a:ext>
            </a:extLst>
          </p:cNvPr>
          <p:cNvSpPr/>
          <p:nvPr/>
        </p:nvSpPr>
        <p:spPr>
          <a:xfrm>
            <a:off x="1676400" y="3073400"/>
            <a:ext cx="1862666" cy="11176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2D376F8D-502D-47A2-86D7-F9FB01C1BEE5}"/>
              </a:ext>
            </a:extLst>
          </p:cNvPr>
          <p:cNvSpPr txBox="1"/>
          <p:nvPr/>
        </p:nvSpPr>
        <p:spPr>
          <a:xfrm>
            <a:off x="1701800" y="3149600"/>
            <a:ext cx="1811866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3A70"/>
                </a:solidFill>
                <a:latin typeface="Calibri"/>
                <a:ea typeface="Calibri"/>
                <a:cs typeface="Calibri"/>
              </a:rPr>
              <a:t>Balanceadores</a:t>
            </a:r>
          </a:p>
        </p:txBody>
      </p:sp>
      <p:sp>
        <p:nvSpPr>
          <p:cNvPr id="96" name="CaixaDeTexto 95">
            <a:extLst>
              <a:ext uri="{FF2B5EF4-FFF2-40B4-BE49-F238E27FC236}">
                <a16:creationId xmlns:a16="http://schemas.microsoft.com/office/drawing/2014/main" id="{78443DBC-C772-42D7-BB46-C299A8A10EC6}"/>
              </a:ext>
            </a:extLst>
          </p:cNvPr>
          <p:cNvSpPr txBox="1"/>
          <p:nvPr/>
        </p:nvSpPr>
        <p:spPr>
          <a:xfrm>
            <a:off x="1701800" y="3403600"/>
            <a:ext cx="1811866" cy="711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Distribuição de carga
Monitoramento Zabbix</a:t>
            </a:r>
          </a:p>
        </p:txBody>
      </p:sp>
      <p:sp>
        <p:nvSpPr>
          <p:cNvPr id="97" name="Retângulo 96">
            <a:extLst>
              <a:ext uri="{FF2B5EF4-FFF2-40B4-BE49-F238E27FC236}">
                <a16:creationId xmlns:a16="http://schemas.microsoft.com/office/drawing/2014/main" id="{BAA7F719-A095-4403-9D29-094525D7B898}"/>
              </a:ext>
            </a:extLst>
          </p:cNvPr>
          <p:cNvSpPr/>
          <p:nvPr/>
        </p:nvSpPr>
        <p:spPr>
          <a:xfrm>
            <a:off x="3640666" y="3073400"/>
            <a:ext cx="1862666" cy="11176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98" name="CaixaDeTexto 97">
            <a:extLst>
              <a:ext uri="{FF2B5EF4-FFF2-40B4-BE49-F238E27FC236}">
                <a16:creationId xmlns:a16="http://schemas.microsoft.com/office/drawing/2014/main" id="{E50BA5C5-5168-4337-9BEF-F9EDD525E84B}"/>
              </a:ext>
            </a:extLst>
          </p:cNvPr>
          <p:cNvSpPr txBox="1"/>
          <p:nvPr/>
        </p:nvSpPr>
        <p:spPr>
          <a:xfrm>
            <a:off x="3666066" y="3149600"/>
            <a:ext cx="1811866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3A70"/>
                </a:solidFill>
                <a:latin typeface="Calibri"/>
                <a:ea typeface="Calibri"/>
                <a:cs typeface="Calibri"/>
              </a:rPr>
              <a:t>Controle de Acesso</a:t>
            </a:r>
          </a:p>
        </p:txBody>
      </p:sp>
      <p:sp>
        <p:nvSpPr>
          <p:cNvPr id="99" name="CaixaDeTexto 98">
            <a:extLst>
              <a:ext uri="{FF2B5EF4-FFF2-40B4-BE49-F238E27FC236}">
                <a16:creationId xmlns:a16="http://schemas.microsoft.com/office/drawing/2014/main" id="{F30D4222-C3DB-453C-A9A4-D085E1ED807A}"/>
              </a:ext>
            </a:extLst>
          </p:cNvPr>
          <p:cNvSpPr txBox="1"/>
          <p:nvPr/>
        </p:nvSpPr>
        <p:spPr>
          <a:xfrm>
            <a:off x="3666066" y="3403600"/>
            <a:ext cx="1811866" cy="711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Autenticação &amp; autorização
WebFilter · DNS Filter · App Control</a:t>
            </a:r>
          </a:p>
        </p:txBody>
      </p:sp>
      <p:sp>
        <p:nvSpPr>
          <p:cNvPr id="100" name="Retângulo 99">
            <a:extLst>
              <a:ext uri="{FF2B5EF4-FFF2-40B4-BE49-F238E27FC236}">
                <a16:creationId xmlns:a16="http://schemas.microsoft.com/office/drawing/2014/main" id="{86C4BDEF-47F4-4BEE-BBF7-5097182E035E}"/>
              </a:ext>
            </a:extLst>
          </p:cNvPr>
          <p:cNvSpPr/>
          <p:nvPr/>
        </p:nvSpPr>
        <p:spPr>
          <a:xfrm>
            <a:off x="5604933" y="3073400"/>
            <a:ext cx="1862666" cy="11176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D0D7DE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BD995952-8D2B-48A4-B7AF-087EDCF64970}"/>
              </a:ext>
            </a:extLst>
          </p:cNvPr>
          <p:cNvSpPr txBox="1"/>
          <p:nvPr/>
        </p:nvSpPr>
        <p:spPr>
          <a:xfrm>
            <a:off x="5630333" y="3149600"/>
            <a:ext cx="1811866" cy="203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003A70"/>
                </a:solidFill>
                <a:latin typeface="Calibri"/>
                <a:ea typeface="Calibri"/>
                <a:cs typeface="Calibri"/>
              </a:rPr>
              <a:t>Firewalls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732760A2-3AE7-41CC-A64F-8A46BCF5B145}"/>
              </a:ext>
            </a:extLst>
          </p:cNvPr>
          <p:cNvSpPr txBox="1"/>
          <p:nvPr/>
        </p:nvSpPr>
        <p:spPr>
          <a:xfrm>
            <a:off x="5630333" y="3403600"/>
            <a:ext cx="1811866" cy="711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Segurança perimetral
FortiManager · FortiAnalyzer</a:t>
            </a:r>
          </a:p>
        </p:txBody>
      </p:sp>
      <p:sp>
        <p:nvSpPr>
          <p:cNvPr id="103" name="Retângulo 102">
            <a:extLst>
              <a:ext uri="{FF2B5EF4-FFF2-40B4-BE49-F238E27FC236}">
                <a16:creationId xmlns:a16="http://schemas.microsoft.com/office/drawing/2014/main" id="{FE2B4F41-B688-48D7-B447-BC42D1DB9403}"/>
              </a:ext>
            </a:extLst>
          </p:cNvPr>
          <p:cNvSpPr/>
          <p:nvPr/>
        </p:nvSpPr>
        <p:spPr>
          <a:xfrm>
            <a:off x="4559300" y="4318000"/>
            <a:ext cx="25400" cy="5080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4" name="CaixaDeTexto 103">
            <a:extLst>
              <a:ext uri="{FF2B5EF4-FFF2-40B4-BE49-F238E27FC236}">
                <a16:creationId xmlns:a16="http://schemas.microsoft.com/office/drawing/2014/main" id="{2E30D3E6-CEC7-4DFD-927E-8277355302EC}"/>
              </a:ext>
            </a:extLst>
          </p:cNvPr>
          <p:cNvSpPr txBox="1"/>
          <p:nvPr/>
        </p:nvSpPr>
        <p:spPr>
          <a:xfrm>
            <a:off x="3619500" y="4495800"/>
            <a:ext cx="1905000" cy="17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 b="1">
                <a:solidFill>
                  <a:srgbClr val="2E7D32"/>
                </a:solidFill>
                <a:latin typeface="Calibri"/>
                <a:ea typeface="Calibri"/>
                <a:cs typeface="Calibri"/>
              </a:rPr>
              <a:t>Links IntraGov-MPLS</a:t>
            </a:r>
          </a:p>
        </p:txBody>
      </p:sp>
      <p:sp>
        <p:nvSpPr>
          <p:cNvPr id="105" name="Retângulo 104">
            <a:extLst>
              <a:ext uri="{FF2B5EF4-FFF2-40B4-BE49-F238E27FC236}">
                <a16:creationId xmlns:a16="http://schemas.microsoft.com/office/drawing/2014/main" id="{9B12951F-4A54-4367-9E8D-6593AA1BA226}"/>
              </a:ext>
            </a:extLst>
          </p:cNvPr>
          <p:cNvSpPr/>
          <p:nvPr/>
        </p:nvSpPr>
        <p:spPr>
          <a:xfrm>
            <a:off x="2247900" y="4513262"/>
            <a:ext cx="5270500" cy="15875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6" name="Retângulo 105">
            <a:extLst>
              <a:ext uri="{FF2B5EF4-FFF2-40B4-BE49-F238E27FC236}">
                <a16:creationId xmlns:a16="http://schemas.microsoft.com/office/drawing/2014/main" id="{B202F6E5-2D61-4C79-BEB7-317C8222C5A5}"/>
              </a:ext>
            </a:extLst>
          </p:cNvPr>
          <p:cNvSpPr/>
          <p:nvPr/>
        </p:nvSpPr>
        <p:spPr>
          <a:xfrm>
            <a:off x="7581900" y="4521200"/>
            <a:ext cx="15875" cy="3048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D68C0B9E-E258-452B-B1D3-E8270C1441BF}"/>
              </a:ext>
            </a:extLst>
          </p:cNvPr>
          <p:cNvSpPr/>
          <p:nvPr/>
        </p:nvSpPr>
        <p:spPr>
          <a:xfrm>
            <a:off x="1016000" y="4826000"/>
            <a:ext cx="2476500" cy="279400"/>
          </a:xfrm>
          <a:prstGeom prst="rect">
            <a:avLst/>
          </a:prstGeom>
          <a:solidFill>
            <a:srgbClr val="2E7D3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B3CE5E94-6DFB-471F-BB0F-E447DA3E7996}"/>
              </a:ext>
            </a:extLst>
          </p:cNvPr>
          <p:cNvSpPr txBox="1"/>
          <p:nvPr/>
        </p:nvSpPr>
        <p:spPr>
          <a:xfrm>
            <a:off x="1016000" y="4826000"/>
            <a:ext cx="24765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7 PRÉDIOS CENTRAIS</a:t>
            </a:r>
          </a:p>
        </p:txBody>
      </p:sp>
      <p:sp>
        <p:nvSpPr>
          <p:cNvPr id="109" name="Retângulo 108">
            <a:extLst>
              <a:ext uri="{FF2B5EF4-FFF2-40B4-BE49-F238E27FC236}">
                <a16:creationId xmlns:a16="http://schemas.microsoft.com/office/drawing/2014/main" id="{00B16738-C468-4380-A71B-2D2F9FFB021D}"/>
              </a:ext>
            </a:extLst>
          </p:cNvPr>
          <p:cNvSpPr/>
          <p:nvPr/>
        </p:nvSpPr>
        <p:spPr>
          <a:xfrm>
            <a:off x="1016000" y="5105400"/>
            <a:ext cx="2476500" cy="863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2E7D32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0" name="CaixaDeTexto 109">
            <a:extLst>
              <a:ext uri="{FF2B5EF4-FFF2-40B4-BE49-F238E27FC236}">
                <a16:creationId xmlns:a16="http://schemas.microsoft.com/office/drawing/2014/main" id="{9D46CD4E-6AAA-42F7-80B0-8BEB6D2F49D9}"/>
              </a:ext>
            </a:extLst>
          </p:cNvPr>
          <p:cNvSpPr txBox="1"/>
          <p:nvPr/>
        </p:nvSpPr>
        <p:spPr>
          <a:xfrm>
            <a:off x="1066800" y="5130800"/>
            <a:ext cx="2374900" cy="812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Links 2 a 622 Mbps via IntraGov-MPLS
Sedes administrativas da SEDUC</a:t>
            </a:r>
          </a:p>
        </p:txBody>
      </p:sp>
      <p:sp>
        <p:nvSpPr>
          <p:cNvPr id="111" name="Retângulo 110">
            <a:extLst>
              <a:ext uri="{FF2B5EF4-FFF2-40B4-BE49-F238E27FC236}">
                <a16:creationId xmlns:a16="http://schemas.microsoft.com/office/drawing/2014/main" id="{35CF84EA-44B9-4A85-A9E2-F41E4613D29B}"/>
              </a:ext>
            </a:extLst>
          </p:cNvPr>
          <p:cNvSpPr/>
          <p:nvPr/>
        </p:nvSpPr>
        <p:spPr>
          <a:xfrm>
            <a:off x="3683000" y="4826000"/>
            <a:ext cx="2476500" cy="2794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2" name="CaixaDeTexto 111">
            <a:extLst>
              <a:ext uri="{FF2B5EF4-FFF2-40B4-BE49-F238E27FC236}">
                <a16:creationId xmlns:a16="http://schemas.microsoft.com/office/drawing/2014/main" id="{CAF86EAE-F95B-46DA-AB11-1D5E678328D4}"/>
              </a:ext>
            </a:extLst>
          </p:cNvPr>
          <p:cNvSpPr txBox="1"/>
          <p:nvPr/>
        </p:nvSpPr>
        <p:spPr>
          <a:xfrm>
            <a:off x="3683000" y="4826000"/>
            <a:ext cx="24765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91 UNIDADES REGIONAIS · UREs</a:t>
            </a:r>
          </a:p>
        </p:txBody>
      </p:sp>
      <p:sp>
        <p:nvSpPr>
          <p:cNvPr id="113" name="Retângulo 112">
            <a:extLst>
              <a:ext uri="{FF2B5EF4-FFF2-40B4-BE49-F238E27FC236}">
                <a16:creationId xmlns:a16="http://schemas.microsoft.com/office/drawing/2014/main" id="{D17C56D6-37D0-48F7-8413-164DD10BA9B4}"/>
              </a:ext>
            </a:extLst>
          </p:cNvPr>
          <p:cNvSpPr/>
          <p:nvPr/>
        </p:nvSpPr>
        <p:spPr>
          <a:xfrm>
            <a:off x="3683000" y="5105400"/>
            <a:ext cx="2476500" cy="863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6A4C93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6F4C45ED-A157-4E44-9938-B20BE72FA6C5}"/>
              </a:ext>
            </a:extLst>
          </p:cNvPr>
          <p:cNvSpPr txBox="1"/>
          <p:nvPr/>
        </p:nvSpPr>
        <p:spPr>
          <a:xfrm>
            <a:off x="3733800" y="5130800"/>
            <a:ext cx="2374900" cy="812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Links 100 a 300 Mbps via IntraGov-MPLS
Gestão regional da rede de ensino</a:t>
            </a:r>
          </a:p>
        </p:txBody>
      </p:sp>
      <p:sp>
        <p:nvSpPr>
          <p:cNvPr id="1011" name="Card3_111">
            <a:extLst>
              <a:ext uri="{FF2B5EF4-FFF2-40B4-BE49-F238E27FC236}">
                <a16:creationId xmlns:a16="http://schemas.microsoft.com/office/drawing/2014/main" id="{35CF84EA-44B9-4A85-A9E2-F41E4613D29B}"/>
              </a:ext>
            </a:extLst>
          </p:cNvPr>
          <p:cNvSpPr/>
          <p:nvPr/>
        </p:nvSpPr>
        <p:spPr>
          <a:xfrm>
            <a:off x="6350000" y="4826000"/>
            <a:ext cx="2476500" cy="2794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12" name="Card3_112">
            <a:extLst>
              <a:ext uri="{FF2B5EF4-FFF2-40B4-BE49-F238E27FC236}">
                <a16:creationId xmlns:a16="http://schemas.microsoft.com/office/drawing/2014/main" id="{CAF86EAE-F95B-46DA-AB11-1D5E678328D4}"/>
              </a:ext>
            </a:extLst>
          </p:cNvPr>
          <p:cNvSpPr txBox="1"/>
          <p:nvPr/>
        </p:nvSpPr>
        <p:spPr>
          <a:xfrm>
            <a:off x="6350000" y="4826000"/>
            <a:ext cx="24765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1000" b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5.080 ESCOLAS · 3M+ ALUNOS</a:t>
            </a:r>
          </a:p>
        </p:txBody>
      </p:sp>
      <p:sp>
        <p:nvSpPr>
          <p:cNvPr id="1013" name="Card3_113">
            <a:extLst>
              <a:ext uri="{FF2B5EF4-FFF2-40B4-BE49-F238E27FC236}">
                <a16:creationId xmlns:a16="http://schemas.microsoft.com/office/drawing/2014/main" id="{D17C56D6-37D0-48F7-8413-164DD10BA9B4}"/>
              </a:ext>
            </a:extLst>
          </p:cNvPr>
          <p:cNvSpPr/>
          <p:nvPr/>
        </p:nvSpPr>
        <p:spPr>
          <a:xfrm>
            <a:off x="6350000" y="5105400"/>
            <a:ext cx="2476500" cy="8636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6A4C93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14" name="Card3_114">
            <a:extLst>
              <a:ext uri="{FF2B5EF4-FFF2-40B4-BE49-F238E27FC236}">
                <a16:creationId xmlns:a16="http://schemas.microsoft.com/office/drawing/2014/main" id="{6F4C45ED-A157-4E44-9938-B20BE72FA6C5}"/>
              </a:ext>
            </a:extLst>
          </p:cNvPr>
          <p:cNvSpPr txBox="1"/>
          <p:nvPr/>
        </p:nvSpPr>
        <p:spPr>
          <a:xfrm>
            <a:off x="6400800" y="5130800"/>
            <a:ext cx="2374900" cy="812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pt-BR" sz="900">
                <a:solidFill>
                  <a:srgbClr val="1A1A1A"/>
                </a:solidFill>
                <a:latin typeface="Calibri"/>
                <a:ea typeface="Calibri"/>
                <a:cs typeface="Calibri"/>
              </a:rPr>
              <a:t>100–300 Mbps · 2.600 com SD-WAN via PIEC
Starlink como exceção em áreas sem cobertura</a:t>
            </a:r>
          </a:p>
        </p:txBody>
      </p:sp>
      <p:sp>
        <p:nvSpPr>
          <p:cNvPr id="1015" name="drop_1015">
            <a:extLst>
              <a:ext uri="{FF2B5EF4-FFF2-40B4-BE49-F238E27FC236}">
                <a16:creationId xmlns:a16="http://schemas.microsoft.com/office/drawing/2014/main" id="{B202F6E5-2D61-4C79-BEB7-317C8222C5A5}"/>
              </a:ext>
            </a:extLst>
          </p:cNvPr>
          <p:cNvSpPr/>
          <p:nvPr/>
        </p:nvSpPr>
        <p:spPr>
          <a:xfrm>
            <a:off x="2247900" y="4521200"/>
            <a:ext cx="12700" cy="3048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1016" name="drop_1016">
            <a:extLst>
              <a:ext uri="{FF2B5EF4-FFF2-40B4-BE49-F238E27FC236}">
                <a16:creationId xmlns:a16="http://schemas.microsoft.com/office/drawing/2014/main" id="{B202F6E5-2D61-4C79-BEB7-317C8222C5A5}"/>
              </a:ext>
            </a:extLst>
          </p:cNvPr>
          <p:cNvSpPr/>
          <p:nvPr/>
        </p:nvSpPr>
        <p:spPr>
          <a:xfrm>
            <a:off x="4914900" y="4521200"/>
            <a:ext cx="12700" cy="304800"/>
          </a:xfrm>
          <a:prstGeom prst="rect">
            <a:avLst/>
          </a:prstGeom>
          <a:solidFill>
            <a:srgbClr val="6A4C93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F2D97A2-6450-AB29-A1C3-DDB48C3F1AA1}"/>
              </a:ext>
            </a:extLst>
          </p:cNvPr>
          <p:cNvSpPr/>
          <p:nvPr/>
        </p:nvSpPr>
        <p:spPr>
          <a:xfrm>
            <a:off x="-15875" y="-10569"/>
            <a:ext cx="9144000" cy="7366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r>
              <a:rPr lang="pt-BR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081" y="80417"/>
            <a:ext cx="4902368" cy="4879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65A82"/>
                </a:solidFill>
                <a:latin typeface="Calibri"/>
              </a:defRPr>
            </a:pPr>
            <a:r>
              <a:rPr lang="pt-BR" sz="2571" dirty="0" err="1">
                <a:solidFill>
                  <a:schemeClr val="bg1"/>
                </a:solidFill>
              </a:rPr>
              <a:t>Macroaquitetura</a:t>
            </a:r>
            <a:r>
              <a:rPr lang="pt-BR" sz="2571" dirty="0">
                <a:solidFill>
                  <a:schemeClr val="bg1"/>
                </a:solidFill>
              </a:rPr>
              <a:t> de Conectividade</a:t>
            </a:r>
            <a:endParaRPr sz="2571" dirty="0">
              <a:solidFill>
                <a:schemeClr val="bg1"/>
              </a:solidFill>
            </a:endParaRPr>
          </a:p>
        </p:txBody>
      </p:sp>
      <p:sp>
        <p:nvSpPr>
          <p:cNvPr id="5" name="Rect">
            <a:extLst>
              <a:ext uri="{FF2B5EF4-FFF2-40B4-BE49-F238E27FC236}">
                <a16:creationId xmlns:a16="http://schemas.microsoft.com/office/drawing/2014/main" id="{D08D3D3A-94E1-2590-3CDC-33ED1A787DB5}"/>
              </a:ext>
            </a:extLst>
          </p:cNvPr>
          <p:cNvSpPr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solidFill>
            <a:srgbClr val="2E78B5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6" name="TB">
            <a:extLst>
              <a:ext uri="{FF2B5EF4-FFF2-40B4-BE49-F238E27FC236}">
                <a16:creationId xmlns:a16="http://schemas.microsoft.com/office/drawing/2014/main" id="{4D4FFE30-FE69-B798-7B4D-E2FDEF50384F}"/>
              </a:ext>
            </a:extLst>
          </p:cNvPr>
          <p:cNvSpPr txBox="1"/>
          <p:nvPr/>
        </p:nvSpPr>
        <p:spPr>
          <a:xfrm>
            <a:off x="7772400" y="177800"/>
            <a:ext cx="1193800" cy="381000"/>
          </a:xfrm>
          <a:prstGeom prst="rect">
            <a:avLst/>
          </a:prstGeom>
          <a:noFill/>
        </p:spPr>
        <p:txBody>
          <a:bodyPr wrap="square" lIns="25400" tIns="25400" rIns="25400" bIns="25400" anchor="ctr">
            <a:noAutofit/>
          </a:bodyPr>
          <a:lstStyle/>
          <a:p>
            <a:pPr algn="ctr">
              <a:buNone/>
            </a:pPr>
            <a:r>
              <a:rPr lang="pt-BR" sz="1100" b="1" i="0" dirty="0">
                <a:solidFill>
                  <a:srgbClr val="FFFFFF"/>
                </a:solidFill>
                <a:latin typeface="Calibri"/>
              </a:rPr>
              <a:t>Operação</a:t>
            </a:r>
          </a:p>
        </p:txBody>
      </p:sp>
      <p:sp>
        <p:nvSpPr>
          <p:cNvPr id="5000" name="F"/>
          <p:cNvSpPr/>
          <p:nvPr/>
        </p:nvSpPr>
        <p:spPr>
          <a:xfrm>
            <a:off x="0" y="6502400"/>
            <a:ext cx="9144000" cy="15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1" name="F"/>
          <p:cNvSpPr/>
          <p:nvPr/>
        </p:nvSpPr>
        <p:spPr>
          <a:xfrm>
            <a:off x="0" y="6517640"/>
            <a:ext cx="9144000" cy="34036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anchor="t">
            <a:noAutofit/>
          </a:bodyPr>
          <a:lstStyle/>
          <a:p>
            <a:endParaRPr lang="pt-BR"/>
          </a:p>
        </p:txBody>
      </p:sp>
      <p:sp>
        <p:nvSpPr>
          <p:cNvPr id="5002" name="FT"/>
          <p:cNvSpPr txBox="1"/>
          <p:nvPr/>
        </p:nvSpPr>
        <p:spPr>
          <a:xfrm>
            <a:off x="228600" y="6591300"/>
            <a:ext cx="685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Fundação para o Desenvolvimento da Educação  ·  GT de Tecnologia CONSED</a:t>
            </a:r>
          </a:p>
        </p:txBody>
      </p:sp>
      <p:sp>
        <p:nvSpPr>
          <p:cNvPr id="5003" name="FT"/>
          <p:cNvSpPr txBox="1"/>
          <p:nvPr/>
        </p:nvSpPr>
        <p:spPr>
          <a:xfrm>
            <a:off x="7112000" y="6591300"/>
            <a:ext cx="1778000" cy="177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buNone/>
            </a:pPr>
            <a:r>
              <a:rPr lang="pt-BR" sz="1000" dirty="0">
                <a:solidFill>
                  <a:srgbClr val="595959"/>
                </a:solidFill>
                <a:latin typeface="Calibri"/>
              </a:rPr>
              <a:t>FDE 2026</a:t>
            </a:r>
          </a:p>
        </p:txBody>
      </p:sp>
    </p:spTree>
    <p:extLst>
      <p:ext uri="{BB962C8B-B14F-4D97-AF65-F5344CB8AC3E}">
        <p14:creationId xmlns:p14="http://schemas.microsoft.com/office/powerpoint/2010/main" val="240346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8840FA6-812D-4DDB-9293-77297588FE8A}">
  <we:reference id="WA200010001" version="1.0.0.1" store="Omex" storeType="OMEX"/>
  <we:alternateReferences>
    <we:reference id="WA200010001" version="1.0.0.1" store="WA200010001" storeType="OMEX"/>
  </we:alternateReferences>
  <we:properties>
    <we:property name="claude.fileId" value="&quot;8656b5a6-d8c6-4602-95b5-055dfe190cff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3336</Words>
  <Application>Microsoft Office PowerPoint</Application>
  <PresentationFormat>Apresentação na tela (4:3)</PresentationFormat>
  <Paragraphs>602</Paragraphs>
  <Slides>18</Slides>
  <Notes>2</Notes>
  <HiddenSlides>1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Office Theme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Thais Righetto</dc:creator>
  <cp:keywords/>
  <dc:description>generated using python-pptx</dc:description>
  <cp:lastModifiedBy>Thais Righetto</cp:lastModifiedBy>
  <cp:revision>2</cp:revision>
  <dcterms:created xsi:type="dcterms:W3CDTF">2013-01-27T09:14:16Z</dcterms:created>
  <dcterms:modified xsi:type="dcterms:W3CDTF">2026-05-21T13:30:17Z</dcterms:modified>
  <cp:category/>
</cp:coreProperties>
</file>