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9" d="100"/>
          <a:sy n="119" d="100"/>
        </p:scale>
        <p:origin x="41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d5a07b9df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g2d5a07b9d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d5a07b9df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g2d5a07b9df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d5a07b9df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g2d5a07b9df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d5a07b9dfc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2d5a07b9dfc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d5a07b9dfc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2d5a07b9dfc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d5a07b9dfc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2d5a07b9dfc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d5a07b9dfc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2d5a07b9dfc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565727" y="1196149"/>
            <a:ext cx="8012400" cy="3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20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685800" y="1594485"/>
            <a:ext cx="7772400" cy="10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371600" y="2880360"/>
            <a:ext cx="6400800" cy="12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2"/>
          </p:nvPr>
        </p:nvSpPr>
        <p:spPr>
          <a:xfrm>
            <a:off x="4709160" y="1183005"/>
            <a:ext cx="3977700" cy="33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marL="91440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marL="137160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marL="182880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marL="228600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marL="274320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rgbClr val="888888"/>
                </a:solidFill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 rtl="0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ULO LONGO - COR 02">
  <p:cSld name="TITLE_AND_BODY_1_1">
    <p:bg>
      <p:bgPr>
        <a:solidFill>
          <a:srgbClr val="F2F2F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/>
          <p:nvPr/>
        </p:nvSpPr>
        <p:spPr>
          <a:xfrm rot="10800000" flipH="1">
            <a:off x="0" y="19"/>
            <a:ext cx="9152700" cy="620100"/>
          </a:xfrm>
          <a:prstGeom prst="round1Rect">
            <a:avLst>
              <a:gd name="adj" fmla="val 16667"/>
            </a:avLst>
          </a:prstGeom>
          <a:solidFill>
            <a:srgbClr val="3EB1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1" name="Google Shape;41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3"/>
            <a:ext cx="495925" cy="73365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667375" y="113400"/>
            <a:ext cx="7659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666000" y="1107100"/>
            <a:ext cx="6381000" cy="30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/>
            </a:lvl3pPr>
            <a:lvl4pPr marL="182880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5pPr>
            <a:lvl6pPr marL="274320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6pPr>
            <a:lvl7pPr marL="320040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7pPr>
            <a:lvl8pPr marL="365760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8pPr>
            <a:lvl9pPr marL="411480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5866" y="976846"/>
            <a:ext cx="8232300" cy="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65727" y="1196149"/>
            <a:ext cx="8012400" cy="3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1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dirty="0">
                <a:solidFill>
                  <a:srgbClr val="006FC0"/>
                </a:solidFill>
              </a:rPr>
              <a:t>Certifica</a:t>
            </a:r>
            <a:endParaRPr sz="2700" dirty="0">
              <a:solidFill>
                <a:srgbClr val="006FC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dirty="0">
              <a:solidFill>
                <a:srgbClr val="009FE3"/>
              </a:solidFill>
            </a:endParaRPr>
          </a:p>
        </p:txBody>
      </p:sp>
      <p:sp>
        <p:nvSpPr>
          <p:cNvPr id="52" name="Google Shape;52;p8"/>
          <p:cNvSpPr txBox="1"/>
          <p:nvPr/>
        </p:nvSpPr>
        <p:spPr>
          <a:xfrm>
            <a:off x="385050" y="1315119"/>
            <a:ext cx="8539000" cy="307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just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Contexto e motivação: 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Romper um gargalo histórico de alta demanda e baixa capacidade operacional na emissão de declarações e/ou certificados de conclusão do ensino fundamental e médio. </a:t>
            </a:r>
            <a:endParaRPr sz="11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Objetivos e metas: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Disponibilizar o acesso fácil e rápido a declaração e/ou certificado de conclusão do ensino fundamental ou médio, para os candidatos que fizeram e obtiveram aprovação parcial ou total nas provas do ENCCEJA, Supletivo ou ENEM (acima de 600 pontos).</a:t>
            </a: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Estratégias e ferramentas: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Integração com outros sistemas disponíveis para  Administração Pública.  </a:t>
            </a: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Desafios: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Desmistificar a necessidade de que o “cidadão precisa pedir” algo que é seu por direito.</a:t>
            </a: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Resultados: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Mais de 26mil declarações/certificados do ENCCEJA emitidos em 1:30h.</a:t>
            </a: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1500" b="1" dirty="0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Aprendizados e recomendações: 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Acompanhar normativos do INEP sobre mudança de layout de disponibilização dos resultados.</a:t>
            </a: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 dirty="0">
              <a:solidFill>
                <a:srgbClr val="006F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" name="Google Shape;53;p8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54" name="Google Shape;54;p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5" name="Google Shape;55;p8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9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66" name="Google Shape;66;p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7" name="Google Shape;67;p9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69" name="Google Shape;69;p9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" name="Google Shape;70;p9"/>
          <p:cNvSpPr/>
          <p:nvPr/>
        </p:nvSpPr>
        <p:spPr>
          <a:xfrm>
            <a:off x="2874818" y="1635836"/>
            <a:ext cx="5744382" cy="225940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3020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O projeto surgiu para romper um gargalo histórico de alta demanda e baixa capacidade operacional na emissão de declarações e/ou certificados de conclusão do ensino fundamental e médio. </a:t>
            </a:r>
          </a:p>
          <a:p>
            <a:pPr marL="33020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Eliminando a necessidade de realizar fluxo manual para checagem de informações, solicitações via e-mail ou presenciais e buscas exaustivas em planilhas pelos dados das notas dos candidatos, resultando em esperas de até 60 dias. </a:t>
            </a:r>
          </a:p>
          <a:p>
            <a:pPr marL="33020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Esse modelo moroso, sujeito a erros, comprometia a trajetória acadêmica e/ou profissional dos cidadãos.</a:t>
            </a:r>
            <a:endParaRPr sz="1100" i="1" dirty="0">
              <a:solidFill>
                <a:schemeClr val="dk1"/>
              </a:solidFill>
            </a:endParaRPr>
          </a:p>
        </p:txBody>
      </p:sp>
      <p:sp>
        <p:nvSpPr>
          <p:cNvPr id="71" name="Google Shape;71;p9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Contexto e motivação: 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oogle Shape;80;p10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81" name="Google Shape;81;p1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" name="Google Shape;82;p10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84" name="Google Shape;84;p10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5" name="Google Shape;85;p10"/>
          <p:cNvSpPr/>
          <p:nvPr/>
        </p:nvSpPr>
        <p:spPr>
          <a:xfrm>
            <a:off x="2739500" y="1615609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Disponibilizar o acesso fácil e rápido a declaração e/ou certificado de conclusão do ensino fundamental ou médio, para os candidatos que fizeram e obtiveram aprovação parcial ou total nas provas do ENCCEJA, Supletivo ou ENEM (acima de 600 pontos).</a:t>
            </a:r>
          </a:p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Não ser necessário solicitação prévia do usuário.</a:t>
            </a:r>
          </a:p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Diminuir o tempo de disponibilização dos documentos para cinco dias úteis, após a disponibilização das notas pelo INEP.</a:t>
            </a: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6" name="Google Shape;86;p10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Objetivos e metas: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1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96" name="Google Shape;96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11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99" name="Google Shape;99;p11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Integração com o SEI para assinatura em lote das declarações/certificados gerados, conferindo ao documento validade jurídica; </a:t>
            </a:r>
          </a:p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Autenticação pelo </a:t>
            </a:r>
            <a:r>
              <a:rPr lang="pt-BR" sz="11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GovBr</a:t>
            </a: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</a:t>
            </a:r>
          </a:p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Portal para o candidato realizar o download do documento gerado e a área administrativa realizar processo de carga das notas encaminhadas pelo INEP.  </a:t>
            </a: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1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Estratégias e ferramentas: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12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11" name="Google Shape;111;p1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2" name="Google Shape;112;p12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14" name="Google Shape;114;p12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5" name="Google Shape;115;p12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1450" lvl="0" indent="-171450" algn="just">
              <a:lnSpc>
                <a:spcPct val="150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Desmistificar a necessidade de que o “cidadão precisa pedir” por algo que é seu por direito.</a:t>
            </a:r>
            <a:endParaRPr sz="1100" i="1" dirty="0">
              <a:solidFill>
                <a:schemeClr val="dk1"/>
              </a:solidFill>
            </a:endParaRPr>
          </a:p>
        </p:txBody>
      </p:sp>
      <p:sp>
        <p:nvSpPr>
          <p:cNvPr id="116" name="Google Shape;116;p12"/>
          <p:cNvSpPr txBox="1"/>
          <p:nvPr/>
        </p:nvSpPr>
        <p:spPr>
          <a:xfrm>
            <a:off x="324850" y="2156250"/>
            <a:ext cx="2340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Desafios: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13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26" name="Google Shape;126;p1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7" name="Google Shape;127;p13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29" name="Google Shape;129;p13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" name="Google Shape;130;p13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298450" algn="just">
              <a:lnSpc>
                <a:spcPct val="150000"/>
              </a:lnSpc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Distribuição dos 26.432 documentos gerados no ciclo 2025 do ENCCEJA, com download registrados em 17 estados e 6 países.</a:t>
            </a:r>
          </a:p>
          <a:p>
            <a:pPr marL="457200" lvl="1" indent="-298450" algn="just">
              <a:lnSpc>
                <a:spcPct val="150000"/>
              </a:lnSpc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Público Regular: 3.174 certificados e declarações do Ensino Fundamental; e 9.735 certificados e declarações do Ensino Médio; </a:t>
            </a:r>
          </a:p>
          <a:p>
            <a:pPr marL="457200" lvl="0" indent="-298450" algn="just">
              <a:lnSpc>
                <a:spcPct val="150000"/>
              </a:lnSpc>
              <a:buClr>
                <a:schemeClr val="dk1"/>
              </a:buClr>
              <a:buSzPts val="1100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Público Pessoas Privadas de Liberdade (PPL): 8.874 certificados e declarações do Ensino Fundamental; e 4.649 certificados e declarações do Ensino Médio. Possibilitando viabilizas o direito à remição de pena que pode chegar a 133 dias pelo ENCCEJA e 100 dias pelo ENEM, acelerando o processo de reintegração social.</a:t>
            </a:r>
          </a:p>
        </p:txBody>
      </p:sp>
      <p:sp>
        <p:nvSpPr>
          <p:cNvPr id="131" name="Google Shape;131;p13"/>
          <p:cNvSpPr txBox="1"/>
          <p:nvPr/>
        </p:nvSpPr>
        <p:spPr>
          <a:xfrm>
            <a:off x="324850" y="2156250"/>
            <a:ext cx="2340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Resultados: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4"/>
          <p:cNvGrpSpPr/>
          <p:nvPr/>
        </p:nvGrpSpPr>
        <p:grpSpPr>
          <a:xfrm>
            <a:off x="385050" y="4708269"/>
            <a:ext cx="1762225" cy="395100"/>
            <a:chOff x="385050" y="4708269"/>
            <a:chExt cx="1762225" cy="395100"/>
          </a:xfrm>
        </p:grpSpPr>
        <p:pic>
          <p:nvPicPr>
            <p:cNvPr id="141" name="Google Shape;141;p1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69475" y="4829801"/>
              <a:ext cx="877800" cy="1973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2" name="Google Shape;142;p14"/>
            <p:cNvSpPr txBox="1"/>
            <p:nvPr/>
          </p:nvSpPr>
          <p:spPr>
            <a:xfrm>
              <a:off x="385050" y="4708269"/>
              <a:ext cx="1415400" cy="39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GT DE 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900" b="1">
                  <a:solidFill>
                    <a:srgbClr val="006FC0"/>
                  </a:solidFill>
                  <a:latin typeface="Roboto"/>
                  <a:ea typeface="Roboto"/>
                  <a:cs typeface="Roboto"/>
                  <a:sym typeface="Roboto"/>
                </a:rPr>
                <a:t>TECNOLOGIA</a:t>
              </a:r>
              <a:endParaRPr sz="900" b="1">
                <a:solidFill>
                  <a:srgbClr val="006FC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144" name="Google Shape;144;p14"/>
          <p:cNvSpPr/>
          <p:nvPr/>
        </p:nvSpPr>
        <p:spPr>
          <a:xfrm>
            <a:off x="3694400" y="1525000"/>
            <a:ext cx="5035200" cy="2305200"/>
          </a:xfrm>
          <a:prstGeom prst="roundRect">
            <a:avLst>
              <a:gd name="adj" fmla="val 16667"/>
            </a:avLst>
          </a:prstGeom>
          <a:solidFill>
            <a:srgbClr val="006FC0"/>
          </a:solidFill>
          <a:ln w="9525" cap="flat" cmpd="sng">
            <a:solidFill>
              <a:srgbClr val="3EB19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5" name="Google Shape;145;p14"/>
          <p:cNvSpPr/>
          <p:nvPr/>
        </p:nvSpPr>
        <p:spPr>
          <a:xfrm>
            <a:off x="2739500" y="1610825"/>
            <a:ext cx="5879700" cy="2305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cap="flat" cmpd="sng">
            <a:solidFill>
              <a:srgbClr val="006FC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indent="-298450">
              <a:lnSpc>
                <a:spcPct val="150000"/>
              </a:lnSpc>
              <a:buClr>
                <a:schemeClr val="dk1"/>
              </a:buClr>
              <a:buSzPts val="1100"/>
              <a:buFont typeface="Arial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 normativo no Estado que permita a emissão dos documentos com o uso de assinatura digital do SEI.</a:t>
            </a:r>
          </a:p>
          <a:p>
            <a:pPr marL="457200" indent="-298450">
              <a:lnSpc>
                <a:spcPct val="150000"/>
              </a:lnSpc>
              <a:buClr>
                <a:schemeClr val="dk1"/>
              </a:buClr>
              <a:buSzPts val="1100"/>
              <a:buFont typeface="Arial"/>
              <a:buChar char="●"/>
            </a:pPr>
            <a:r>
              <a:rPr lang="pt-BR" sz="11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Acompanhar normativos do INEP sobre mudança de layout de disponibilização dos resultados.</a:t>
            </a:r>
            <a:endParaRPr sz="1100" i="1" dirty="0">
              <a:solidFill>
                <a:schemeClr val="dk1"/>
              </a:solidFill>
            </a:endParaRPr>
          </a:p>
          <a:p>
            <a:pPr marL="457200" lvl="0" indent="-2984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sz="11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324850" y="2156250"/>
            <a:ext cx="23409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006FC0"/>
                </a:solidFill>
                <a:latin typeface="Calibri"/>
                <a:ea typeface="Calibri"/>
                <a:cs typeface="Calibri"/>
                <a:sym typeface="Calibri"/>
              </a:rPr>
              <a:t>Aprendizados e recomendações:</a:t>
            </a:r>
            <a:endParaRPr sz="2400"/>
          </a:p>
        </p:txBody>
      </p:sp>
      <p:sp>
        <p:nvSpPr>
          <p:cNvPr id="14" name="Google Shape;48;p8"/>
          <p:cNvSpPr txBox="1">
            <a:spLocks/>
          </p:cNvSpPr>
          <p:nvPr/>
        </p:nvSpPr>
        <p:spPr>
          <a:xfrm>
            <a:off x="385047" y="219779"/>
            <a:ext cx="5139300" cy="6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2700">
                <a:solidFill>
                  <a:srgbClr val="006FC0"/>
                </a:solidFill>
              </a:rPr>
              <a:t>Certifica</a:t>
            </a:r>
          </a:p>
          <a:p>
            <a:endParaRPr lang="pt-BR" sz="1300" dirty="0">
              <a:solidFill>
                <a:srgbClr val="009FE3"/>
              </a:solidFill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687" y="145879"/>
            <a:ext cx="1904499" cy="608491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2036" y="318362"/>
            <a:ext cx="1059915" cy="3949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546</Words>
  <Application>Microsoft Office PowerPoint</Application>
  <PresentationFormat>Apresentação na tela (16:9)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Roboto</vt:lpstr>
      <vt:lpstr>Calibri</vt:lpstr>
      <vt:lpstr>Montserrat</vt:lpstr>
      <vt:lpstr>Arial</vt:lpstr>
      <vt:lpstr>Office Theme</vt:lpstr>
      <vt:lpstr>Certifica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</dc:title>
  <dc:creator>Thais Righetto</dc:creator>
  <cp:lastModifiedBy>Thais Righetto</cp:lastModifiedBy>
  <cp:revision>15</cp:revision>
  <dcterms:modified xsi:type="dcterms:W3CDTF">2026-05-21T10:36:09Z</dcterms:modified>
</cp:coreProperties>
</file>