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10"/>
      <p:bold r:id="rId11"/>
      <p:italic r:id="rId12"/>
      <p:boldItalic r:id="rId13"/>
    </p:embeddedFont>
    <p:embeddedFont>
      <p:font typeface="Roboto" panose="02000000000000000000" pitchFamily="2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418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d5a07b9df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g2d5a07b9d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d5a07b9dfc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g2d5a07b9dfc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d5a07b9dfc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g2d5a07b9dfc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d5a07b9dfc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g2d5a07b9dfc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d5a07b9dfc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g2d5a07b9dfc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d5a07b9dfc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g2d5a07b9dfc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d5a07b9dfc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g2d5a07b9dfc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455866" y="976846"/>
            <a:ext cx="82323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00" b="1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565727" y="1196149"/>
            <a:ext cx="8012400" cy="35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20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marL="1828800" lvl="3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marL="2286000" lvl="4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marL="2743200" lvl="5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685800" y="1594485"/>
            <a:ext cx="7772400" cy="10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1371600" y="2880360"/>
            <a:ext cx="6400800" cy="12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55866" y="976846"/>
            <a:ext cx="82323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00" b="1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57200" y="1183005"/>
            <a:ext cx="3977700" cy="339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marL="1828800" lvl="3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marL="2286000" lvl="4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marL="2743200" lvl="5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2"/>
          </p:nvPr>
        </p:nvSpPr>
        <p:spPr>
          <a:xfrm>
            <a:off x="4709160" y="1183005"/>
            <a:ext cx="3977700" cy="339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marL="1828800" lvl="3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marL="2286000" lvl="4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marL="2743200" lvl="5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455866" y="976846"/>
            <a:ext cx="82323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00" b="1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ULO LONGO - COR 02">
  <p:cSld name="TITLE_AND_BODY_1_1">
    <p:bg>
      <p:bgPr>
        <a:solidFill>
          <a:srgbClr val="F2F2F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/>
          <p:nvPr/>
        </p:nvSpPr>
        <p:spPr>
          <a:xfrm rot="10800000" flipH="1">
            <a:off x="0" y="19"/>
            <a:ext cx="9152700" cy="620100"/>
          </a:xfrm>
          <a:prstGeom prst="round1Rect">
            <a:avLst>
              <a:gd name="adj" fmla="val 16667"/>
            </a:avLst>
          </a:prstGeom>
          <a:solidFill>
            <a:srgbClr val="3EB1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1" name="Google Shape;41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3"/>
            <a:ext cx="495925" cy="73365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667375" y="113400"/>
            <a:ext cx="7659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666000" y="1107100"/>
            <a:ext cx="6381000" cy="30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1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5866" y="976846"/>
            <a:ext cx="82323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65727" y="1196149"/>
            <a:ext cx="8012400" cy="35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sz="11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385047" y="129725"/>
            <a:ext cx="5139300" cy="6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525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dirty="0">
                <a:solidFill>
                  <a:srgbClr val="006FC0"/>
                </a:solidFill>
              </a:rPr>
              <a:t>Política de Formação Docente</a:t>
            </a:r>
            <a:endParaRPr sz="2700" dirty="0">
              <a:solidFill>
                <a:srgbClr val="006FC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rgbClr val="009FE3"/>
              </a:solidFill>
            </a:endParaRPr>
          </a:p>
        </p:txBody>
      </p:sp>
      <p:sp>
        <p:nvSpPr>
          <p:cNvPr id="51" name="Google Shape;51;p8"/>
          <p:cNvSpPr txBox="1"/>
          <p:nvPr/>
        </p:nvSpPr>
        <p:spPr>
          <a:xfrm>
            <a:off x="5327350" y="129731"/>
            <a:ext cx="2661300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1100" b="1" dirty="0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Secretaria de Estado de Educação de Mato Grosso do Sul</a:t>
            </a:r>
            <a:endParaRPr sz="800" i="1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3" name="Google Shape;53;p8"/>
          <p:cNvGrpSpPr/>
          <p:nvPr/>
        </p:nvGrpSpPr>
        <p:grpSpPr>
          <a:xfrm>
            <a:off x="385050" y="4708269"/>
            <a:ext cx="1762225" cy="395100"/>
            <a:chOff x="385050" y="4708269"/>
            <a:chExt cx="1762225" cy="395100"/>
          </a:xfrm>
        </p:grpSpPr>
        <p:pic>
          <p:nvPicPr>
            <p:cNvPr id="54" name="Google Shape;54;p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69475" y="4829801"/>
              <a:ext cx="877800" cy="1973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5" name="Google Shape;55;p8"/>
            <p:cNvSpPr txBox="1"/>
            <p:nvPr/>
          </p:nvSpPr>
          <p:spPr>
            <a:xfrm>
              <a:off x="385050" y="4708269"/>
              <a:ext cx="1415400" cy="39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GT DE 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TECNOLOGIA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078" y="226598"/>
            <a:ext cx="502783" cy="1538019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7032" y="1196421"/>
            <a:ext cx="3001618" cy="3221990"/>
          </a:xfrm>
          <a:prstGeom prst="rect">
            <a:avLst/>
          </a:prstGeom>
        </p:spPr>
      </p:pic>
      <p:sp>
        <p:nvSpPr>
          <p:cNvPr id="16" name="Google Shape;71;p9"/>
          <p:cNvSpPr txBox="1"/>
          <p:nvPr/>
        </p:nvSpPr>
        <p:spPr>
          <a:xfrm>
            <a:off x="324850" y="2156250"/>
            <a:ext cx="4662182" cy="1754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MATO GROSSO DO SUL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dirty="0">
                <a:solidFill>
                  <a:srgbClr val="006FC0"/>
                </a:solidFill>
                <a:latin typeface="Calibri"/>
                <a:cs typeface="Calibri"/>
                <a:sym typeface="Calibri"/>
              </a:rPr>
              <a:t>José Flávio Rodrigues Siqueira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rgbClr val="006FC0"/>
                </a:solidFill>
                <a:latin typeface="Calibri"/>
                <a:cs typeface="Calibri"/>
                <a:sym typeface="Calibri"/>
              </a:rPr>
              <a:t>Coordenador de Tecnologia Educacional</a:t>
            </a:r>
            <a:endParaRPr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>
            <a:spLocks noGrp="1"/>
          </p:cNvSpPr>
          <p:nvPr>
            <p:ph type="title"/>
          </p:nvPr>
        </p:nvSpPr>
        <p:spPr>
          <a:xfrm>
            <a:off x="385047" y="129725"/>
            <a:ext cx="5139300" cy="425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525" rIns="0" bIns="0" anchor="t" anchorCtr="0">
            <a:spAutoFit/>
          </a:bodyPr>
          <a:lstStyle/>
          <a:p>
            <a:pPr lvl="0"/>
            <a:r>
              <a:rPr lang="pt-BR" sz="2700" dirty="0">
                <a:solidFill>
                  <a:srgbClr val="006FC0"/>
                </a:solidFill>
              </a:rPr>
              <a:t>Política de Formação Docente</a:t>
            </a:r>
            <a:endParaRPr sz="1300" dirty="0">
              <a:solidFill>
                <a:srgbClr val="009FE3"/>
              </a:solidFill>
            </a:endParaRPr>
          </a:p>
        </p:txBody>
      </p:sp>
      <p:sp>
        <p:nvSpPr>
          <p:cNvPr id="64" name="Google Shape;64;p9"/>
          <p:cNvSpPr txBox="1"/>
          <p:nvPr/>
        </p:nvSpPr>
        <p:spPr>
          <a:xfrm>
            <a:off x="5327350" y="129731"/>
            <a:ext cx="2661300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spcAft>
                <a:spcPts val="1200"/>
              </a:spcAft>
            </a:pPr>
            <a:r>
              <a:rPr lang="pt-BR" sz="1100" b="1" dirty="0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Secretaria de Estado de Educação de Mato Grosso do Sul</a:t>
            </a:r>
            <a:endParaRPr lang="pt-BR" sz="800" i="1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5" name="Google Shape;65;p9"/>
          <p:cNvGrpSpPr/>
          <p:nvPr/>
        </p:nvGrpSpPr>
        <p:grpSpPr>
          <a:xfrm>
            <a:off x="385050" y="4708269"/>
            <a:ext cx="1762225" cy="395100"/>
            <a:chOff x="385050" y="4708269"/>
            <a:chExt cx="1762225" cy="395100"/>
          </a:xfrm>
        </p:grpSpPr>
        <p:pic>
          <p:nvPicPr>
            <p:cNvPr id="66" name="Google Shape;66;p9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69475" y="4829801"/>
              <a:ext cx="877800" cy="1973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7" name="Google Shape;67;p9"/>
            <p:cNvSpPr txBox="1"/>
            <p:nvPr/>
          </p:nvSpPr>
          <p:spPr>
            <a:xfrm>
              <a:off x="385050" y="4708269"/>
              <a:ext cx="1415400" cy="39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GT DE 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TECNOLOGIA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69" name="Google Shape;69;p9"/>
          <p:cNvSpPr/>
          <p:nvPr/>
        </p:nvSpPr>
        <p:spPr>
          <a:xfrm>
            <a:off x="3694400" y="1525000"/>
            <a:ext cx="5035200" cy="2305200"/>
          </a:xfrm>
          <a:prstGeom prst="roundRect">
            <a:avLst>
              <a:gd name="adj" fmla="val 16667"/>
            </a:avLst>
          </a:prstGeom>
          <a:solidFill>
            <a:srgbClr val="006FC0"/>
          </a:solidFill>
          <a:ln w="9525" cap="flat" cmpd="sng">
            <a:solidFill>
              <a:srgbClr val="3EB19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0" name="Google Shape;70;p9"/>
          <p:cNvSpPr/>
          <p:nvPr/>
        </p:nvSpPr>
        <p:spPr>
          <a:xfrm>
            <a:off x="2739500" y="1610825"/>
            <a:ext cx="5879700" cy="2305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06FC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2984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</a:rPr>
              <a:t>Implementação do Currículo da Educação Digital, Midiática e Computacional do Estado de Mato Grosso do Sul</a:t>
            </a:r>
            <a:endParaRPr sz="1100" i="1" dirty="0">
              <a:solidFill>
                <a:schemeClr val="dk1"/>
              </a:solidFill>
            </a:endParaRPr>
          </a:p>
          <a:p>
            <a:pPr marL="457200" lvl="0" indent="-2984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</a:rPr>
              <a:t>Novos recursos e necessidade de inovação nas práticas educativas</a:t>
            </a:r>
            <a:endParaRPr sz="1100" i="1" dirty="0">
              <a:solidFill>
                <a:schemeClr val="dk1"/>
              </a:solidFill>
            </a:endParaRPr>
          </a:p>
          <a:p>
            <a:pPr marL="457200" lvl="0" indent="-2984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endParaRPr sz="1100" i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" name="Google Shape;71;p9"/>
          <p:cNvSpPr txBox="1"/>
          <p:nvPr/>
        </p:nvSpPr>
        <p:spPr>
          <a:xfrm>
            <a:off x="324850" y="2156250"/>
            <a:ext cx="23409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Contexto e motivação: </a:t>
            </a:r>
            <a:endParaRPr sz="2400" dirty="0"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627" y="228000"/>
            <a:ext cx="344748" cy="10545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0"/>
          <p:cNvSpPr txBox="1">
            <a:spLocks noGrp="1"/>
          </p:cNvSpPr>
          <p:nvPr>
            <p:ph type="title"/>
          </p:nvPr>
        </p:nvSpPr>
        <p:spPr>
          <a:xfrm>
            <a:off x="385047" y="129725"/>
            <a:ext cx="5139300" cy="425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525" rIns="0" bIns="0" anchor="t" anchorCtr="0">
            <a:spAutoFit/>
          </a:bodyPr>
          <a:lstStyle/>
          <a:p>
            <a:pPr lvl="0"/>
            <a:r>
              <a:rPr lang="pt-BR" sz="2700" dirty="0">
                <a:solidFill>
                  <a:srgbClr val="006FC0"/>
                </a:solidFill>
              </a:rPr>
              <a:t>Política de Formação Docente</a:t>
            </a:r>
            <a:endParaRPr sz="1300" dirty="0">
              <a:solidFill>
                <a:srgbClr val="009FE3"/>
              </a:solidFill>
            </a:endParaRPr>
          </a:p>
        </p:txBody>
      </p:sp>
      <p:sp>
        <p:nvSpPr>
          <p:cNvPr id="79" name="Google Shape;79;p10"/>
          <p:cNvSpPr txBox="1"/>
          <p:nvPr/>
        </p:nvSpPr>
        <p:spPr>
          <a:xfrm>
            <a:off x="5327350" y="129731"/>
            <a:ext cx="2661300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spcAft>
                <a:spcPts val="1200"/>
              </a:spcAft>
            </a:pPr>
            <a:r>
              <a:rPr lang="pt-BR" sz="1100" b="1" dirty="0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Secretaria de Estado de Educação de Mato Grosso do Sul</a:t>
            </a:r>
            <a:endParaRPr lang="pt-BR" sz="800" i="1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0" name="Google Shape;80;p10"/>
          <p:cNvGrpSpPr/>
          <p:nvPr/>
        </p:nvGrpSpPr>
        <p:grpSpPr>
          <a:xfrm>
            <a:off x="385050" y="4708269"/>
            <a:ext cx="1762225" cy="395100"/>
            <a:chOff x="385050" y="4708269"/>
            <a:chExt cx="1762225" cy="395100"/>
          </a:xfrm>
        </p:grpSpPr>
        <p:pic>
          <p:nvPicPr>
            <p:cNvPr id="81" name="Google Shape;81;p10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69475" y="4829801"/>
              <a:ext cx="877800" cy="1973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2" name="Google Shape;82;p10"/>
            <p:cNvSpPr txBox="1"/>
            <p:nvPr/>
          </p:nvSpPr>
          <p:spPr>
            <a:xfrm>
              <a:off x="385050" y="4708269"/>
              <a:ext cx="1415400" cy="39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GT DE 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TECNOLOGIA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84" name="Google Shape;84;p10"/>
          <p:cNvSpPr/>
          <p:nvPr/>
        </p:nvSpPr>
        <p:spPr>
          <a:xfrm>
            <a:off x="3694400" y="1525000"/>
            <a:ext cx="5035200" cy="2305200"/>
          </a:xfrm>
          <a:prstGeom prst="roundRect">
            <a:avLst>
              <a:gd name="adj" fmla="val 16667"/>
            </a:avLst>
          </a:prstGeom>
          <a:solidFill>
            <a:srgbClr val="006FC0"/>
          </a:solidFill>
          <a:ln w="9525" cap="flat" cmpd="sng">
            <a:solidFill>
              <a:srgbClr val="3EB19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5" name="Google Shape;85;p10"/>
          <p:cNvSpPr/>
          <p:nvPr/>
        </p:nvSpPr>
        <p:spPr>
          <a:xfrm>
            <a:off x="2739500" y="1610825"/>
            <a:ext cx="5879700" cy="2305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06FC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</a:rPr>
              <a:t>Mudança de Nível dos Saberes Digitais Docentes da REE/MS: do nível 2 para o nível 3.</a:t>
            </a: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</a:rPr>
              <a:t>Formar 2.000 docentes para utilização dos recursos do Canva for </a:t>
            </a:r>
            <a:r>
              <a:rPr lang="pt-BR" sz="1100" i="1" dirty="0" err="1">
                <a:solidFill>
                  <a:schemeClr val="dk1"/>
                </a:solidFill>
              </a:rPr>
              <a:t>Education</a:t>
            </a:r>
            <a:r>
              <a:rPr lang="pt-BR" sz="1100" i="1" dirty="0">
                <a:solidFill>
                  <a:schemeClr val="dk1"/>
                </a:solidFill>
              </a:rPr>
              <a:t>; das premissas da inovação pedagógica; e da utilização da IA na educação.</a:t>
            </a:r>
            <a:endParaRPr sz="1100" i="1" dirty="0">
              <a:solidFill>
                <a:schemeClr val="dk1"/>
              </a:solidFill>
            </a:endParaRPr>
          </a:p>
          <a:p>
            <a:pPr marL="457200" lvl="0" indent="-2984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endParaRPr sz="1100" i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6" name="Google Shape;86;p10"/>
          <p:cNvSpPr txBox="1"/>
          <p:nvPr/>
        </p:nvSpPr>
        <p:spPr>
          <a:xfrm>
            <a:off x="324850" y="2156250"/>
            <a:ext cx="23409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Objetivos e metas:</a:t>
            </a:r>
            <a:endParaRPr sz="2400"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627" y="228000"/>
            <a:ext cx="344748" cy="10545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1"/>
          <p:cNvSpPr txBox="1">
            <a:spLocks noGrp="1"/>
          </p:cNvSpPr>
          <p:nvPr>
            <p:ph type="title"/>
          </p:nvPr>
        </p:nvSpPr>
        <p:spPr>
          <a:xfrm>
            <a:off x="385047" y="129725"/>
            <a:ext cx="5139300" cy="425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525" rIns="0" bIns="0" anchor="t" anchorCtr="0">
            <a:spAutoFit/>
          </a:bodyPr>
          <a:lstStyle/>
          <a:p>
            <a:pPr lvl="0"/>
            <a:r>
              <a:rPr lang="pt-BR" sz="2700" dirty="0">
                <a:solidFill>
                  <a:srgbClr val="006FC0"/>
                </a:solidFill>
              </a:rPr>
              <a:t>Política de Formação Docente</a:t>
            </a:r>
            <a:endParaRPr sz="1300" dirty="0">
              <a:solidFill>
                <a:srgbClr val="009FE3"/>
              </a:solidFill>
            </a:endParaRPr>
          </a:p>
        </p:txBody>
      </p:sp>
      <p:sp>
        <p:nvSpPr>
          <p:cNvPr id="94" name="Google Shape;94;p11"/>
          <p:cNvSpPr txBox="1"/>
          <p:nvPr/>
        </p:nvSpPr>
        <p:spPr>
          <a:xfrm>
            <a:off x="5327350" y="129731"/>
            <a:ext cx="2661300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spcAft>
                <a:spcPts val="1200"/>
              </a:spcAft>
            </a:pPr>
            <a:r>
              <a:rPr lang="pt-BR" sz="1100" b="1" dirty="0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Secretaria de Estado de Educação de Mato Grosso do Sul</a:t>
            </a:r>
            <a:endParaRPr lang="pt-BR" sz="800" i="1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5" name="Google Shape;95;p11"/>
          <p:cNvGrpSpPr/>
          <p:nvPr/>
        </p:nvGrpSpPr>
        <p:grpSpPr>
          <a:xfrm>
            <a:off x="385050" y="4708269"/>
            <a:ext cx="1762225" cy="395100"/>
            <a:chOff x="385050" y="4708269"/>
            <a:chExt cx="1762225" cy="395100"/>
          </a:xfrm>
        </p:grpSpPr>
        <p:pic>
          <p:nvPicPr>
            <p:cNvPr id="96" name="Google Shape;96;p1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69475" y="4829801"/>
              <a:ext cx="877800" cy="1973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7" name="Google Shape;97;p11"/>
            <p:cNvSpPr txBox="1"/>
            <p:nvPr/>
          </p:nvSpPr>
          <p:spPr>
            <a:xfrm>
              <a:off x="385050" y="4708269"/>
              <a:ext cx="1415400" cy="39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GT DE 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TECNOLOGIA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99" name="Google Shape;99;p11"/>
          <p:cNvSpPr/>
          <p:nvPr/>
        </p:nvSpPr>
        <p:spPr>
          <a:xfrm>
            <a:off x="3694400" y="1525000"/>
            <a:ext cx="5035200" cy="2305200"/>
          </a:xfrm>
          <a:prstGeom prst="roundRect">
            <a:avLst>
              <a:gd name="adj" fmla="val 16667"/>
            </a:avLst>
          </a:prstGeom>
          <a:solidFill>
            <a:srgbClr val="006FC0"/>
          </a:solidFill>
          <a:ln w="9525" cap="flat" cmpd="sng">
            <a:solidFill>
              <a:srgbClr val="3EB19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0" name="Google Shape;100;p11"/>
          <p:cNvSpPr/>
          <p:nvPr/>
        </p:nvSpPr>
        <p:spPr>
          <a:xfrm>
            <a:off x="2739500" y="1610825"/>
            <a:ext cx="5879700" cy="2305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06FC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</a:rPr>
              <a:t>Apresentação e sensibilização da Política de Formação Docente, por meio de </a:t>
            </a:r>
            <a:r>
              <a:rPr lang="pt-BR" sz="1100" i="1" dirty="0" err="1">
                <a:solidFill>
                  <a:schemeClr val="dk1"/>
                </a:solidFill>
              </a:rPr>
              <a:t>webinários</a:t>
            </a:r>
            <a:r>
              <a:rPr lang="pt-BR" sz="1100" i="1" dirty="0">
                <a:solidFill>
                  <a:schemeClr val="dk1"/>
                </a:solidFill>
              </a:rPr>
              <a:t> durante a jornada de trabalho do corpo docente.</a:t>
            </a: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</a:rPr>
              <a:t>Comunicação Oficial dos cursos, com cronograma e conteúdos por módulo.</a:t>
            </a: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</a:rPr>
              <a:t>Divulgação da Comunicação Oficial, por meio dos grupos de mensagens dos PCPI.</a:t>
            </a: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</a:rPr>
              <a:t>Utilização do AVA Saber e da Plataforma Cisco </a:t>
            </a:r>
            <a:r>
              <a:rPr lang="pt-BR" sz="1100" i="1" dirty="0" err="1">
                <a:solidFill>
                  <a:schemeClr val="dk1"/>
                </a:solidFill>
              </a:rPr>
              <a:t>Webex</a:t>
            </a:r>
            <a:r>
              <a:rPr lang="pt-BR" sz="1100" i="1" dirty="0">
                <a:solidFill>
                  <a:schemeClr val="dk1"/>
                </a:solidFill>
              </a:rPr>
              <a:t>.</a:t>
            </a:r>
            <a:endParaRPr sz="1100" i="1" dirty="0">
              <a:solidFill>
                <a:schemeClr val="dk1"/>
              </a:solidFill>
            </a:endParaRPr>
          </a:p>
          <a:p>
            <a:pPr marL="457200" lvl="0" indent="-2984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endParaRPr sz="1100" i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1" name="Google Shape;101;p11"/>
          <p:cNvSpPr txBox="1"/>
          <p:nvPr/>
        </p:nvSpPr>
        <p:spPr>
          <a:xfrm>
            <a:off x="324850" y="2156250"/>
            <a:ext cx="23409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Estratégias e ferramentas:</a:t>
            </a:r>
            <a:endParaRPr sz="2400"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627" y="228000"/>
            <a:ext cx="344748" cy="10545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"/>
          <p:cNvSpPr txBox="1">
            <a:spLocks noGrp="1"/>
          </p:cNvSpPr>
          <p:nvPr>
            <p:ph type="title"/>
          </p:nvPr>
        </p:nvSpPr>
        <p:spPr>
          <a:xfrm>
            <a:off x="385047" y="129725"/>
            <a:ext cx="5139300" cy="425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525" rIns="0" bIns="0" anchor="t" anchorCtr="0">
            <a:spAutoFit/>
          </a:bodyPr>
          <a:lstStyle/>
          <a:p>
            <a:pPr lvl="0"/>
            <a:r>
              <a:rPr lang="pt-BR" sz="2700" dirty="0">
                <a:solidFill>
                  <a:srgbClr val="006FC0"/>
                </a:solidFill>
              </a:rPr>
              <a:t>Política de Formação Docente</a:t>
            </a:r>
            <a:endParaRPr sz="1300" dirty="0">
              <a:solidFill>
                <a:srgbClr val="009FE3"/>
              </a:solidFill>
            </a:endParaRPr>
          </a:p>
        </p:txBody>
      </p:sp>
      <p:sp>
        <p:nvSpPr>
          <p:cNvPr id="109" name="Google Shape;109;p12"/>
          <p:cNvSpPr txBox="1"/>
          <p:nvPr/>
        </p:nvSpPr>
        <p:spPr>
          <a:xfrm>
            <a:off x="5327350" y="129731"/>
            <a:ext cx="2661300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spcAft>
                <a:spcPts val="1200"/>
              </a:spcAft>
            </a:pPr>
            <a:r>
              <a:rPr lang="pt-BR" sz="1100" b="1" dirty="0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Secretaria de Estado de Educação de Mato Grosso do Sul</a:t>
            </a:r>
            <a:endParaRPr lang="pt-BR" sz="800" i="1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0" name="Google Shape;110;p12"/>
          <p:cNvGrpSpPr/>
          <p:nvPr/>
        </p:nvGrpSpPr>
        <p:grpSpPr>
          <a:xfrm>
            <a:off x="385050" y="4708269"/>
            <a:ext cx="1762225" cy="395100"/>
            <a:chOff x="385050" y="4708269"/>
            <a:chExt cx="1762225" cy="395100"/>
          </a:xfrm>
        </p:grpSpPr>
        <p:pic>
          <p:nvPicPr>
            <p:cNvPr id="111" name="Google Shape;111;p1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69475" y="4829801"/>
              <a:ext cx="877800" cy="1973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2" name="Google Shape;112;p12"/>
            <p:cNvSpPr txBox="1"/>
            <p:nvPr/>
          </p:nvSpPr>
          <p:spPr>
            <a:xfrm>
              <a:off x="385050" y="4708269"/>
              <a:ext cx="1415400" cy="39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GT DE 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TECNOLOGIA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14" name="Google Shape;114;p12"/>
          <p:cNvSpPr/>
          <p:nvPr/>
        </p:nvSpPr>
        <p:spPr>
          <a:xfrm>
            <a:off x="3694400" y="1525000"/>
            <a:ext cx="5035200" cy="2305200"/>
          </a:xfrm>
          <a:prstGeom prst="roundRect">
            <a:avLst>
              <a:gd name="adj" fmla="val 16667"/>
            </a:avLst>
          </a:prstGeom>
          <a:solidFill>
            <a:srgbClr val="006FC0"/>
          </a:solidFill>
          <a:ln w="9525" cap="flat" cmpd="sng">
            <a:solidFill>
              <a:srgbClr val="3EB19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5" name="Google Shape;115;p12"/>
          <p:cNvSpPr/>
          <p:nvPr/>
        </p:nvSpPr>
        <p:spPr>
          <a:xfrm>
            <a:off x="2739500" y="1610825"/>
            <a:ext cx="5879700" cy="2305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06FC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  <a:latin typeface="+mj-lt"/>
                <a:cs typeface="Calibri"/>
                <a:sym typeface="Calibri"/>
              </a:rPr>
              <a:t>Engajar os docentes para a inscrição na trilha formativa de implementação do Currículo.</a:t>
            </a: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  <a:latin typeface="+mj-lt"/>
                <a:cs typeface="Calibri"/>
                <a:sym typeface="Calibri"/>
              </a:rPr>
              <a:t>Manter o interesse e, consequentemente, fazer com que os docentes inscritos finalizem os cursos com êxito.</a:t>
            </a:r>
            <a:endParaRPr sz="1100" i="1" dirty="0">
              <a:solidFill>
                <a:schemeClr val="dk1"/>
              </a:solidFill>
              <a:latin typeface="+mj-lt"/>
            </a:endParaRPr>
          </a:p>
          <a:p>
            <a:pPr marL="457200" lvl="0" indent="-2984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endParaRPr sz="1100" i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6" name="Google Shape;116;p12"/>
          <p:cNvSpPr txBox="1"/>
          <p:nvPr/>
        </p:nvSpPr>
        <p:spPr>
          <a:xfrm>
            <a:off x="324850" y="2156250"/>
            <a:ext cx="23409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Desafios:</a:t>
            </a:r>
            <a:endParaRPr sz="2400"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627" y="228000"/>
            <a:ext cx="344748" cy="10545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3"/>
          <p:cNvSpPr txBox="1">
            <a:spLocks noGrp="1"/>
          </p:cNvSpPr>
          <p:nvPr>
            <p:ph type="title"/>
          </p:nvPr>
        </p:nvSpPr>
        <p:spPr>
          <a:xfrm>
            <a:off x="385047" y="129725"/>
            <a:ext cx="5139300" cy="425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525" rIns="0" bIns="0" anchor="t" anchorCtr="0">
            <a:spAutoFit/>
          </a:bodyPr>
          <a:lstStyle/>
          <a:p>
            <a:pPr lvl="0"/>
            <a:r>
              <a:rPr lang="pt-BR" sz="2700" dirty="0">
                <a:solidFill>
                  <a:srgbClr val="006FC0"/>
                </a:solidFill>
              </a:rPr>
              <a:t>Política de Formação Docente</a:t>
            </a:r>
            <a:endParaRPr sz="1300" dirty="0">
              <a:solidFill>
                <a:srgbClr val="009FE3"/>
              </a:solidFill>
            </a:endParaRPr>
          </a:p>
        </p:txBody>
      </p:sp>
      <p:sp>
        <p:nvSpPr>
          <p:cNvPr id="124" name="Google Shape;124;p13"/>
          <p:cNvSpPr txBox="1"/>
          <p:nvPr/>
        </p:nvSpPr>
        <p:spPr>
          <a:xfrm>
            <a:off x="5327350" y="129731"/>
            <a:ext cx="2661300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spcAft>
                <a:spcPts val="1200"/>
              </a:spcAft>
            </a:pPr>
            <a:r>
              <a:rPr lang="pt-BR" sz="1100" b="1" dirty="0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Secretaria de Estado de Educação de Mato Grosso do Sul</a:t>
            </a:r>
            <a:endParaRPr lang="pt-BR" sz="800" i="1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5" name="Google Shape;125;p13"/>
          <p:cNvGrpSpPr/>
          <p:nvPr/>
        </p:nvGrpSpPr>
        <p:grpSpPr>
          <a:xfrm>
            <a:off x="385050" y="4708269"/>
            <a:ext cx="1762225" cy="395100"/>
            <a:chOff x="385050" y="4708269"/>
            <a:chExt cx="1762225" cy="395100"/>
          </a:xfrm>
        </p:grpSpPr>
        <p:pic>
          <p:nvPicPr>
            <p:cNvPr id="126" name="Google Shape;126;p13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69475" y="4829801"/>
              <a:ext cx="877800" cy="1973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7" name="Google Shape;127;p13"/>
            <p:cNvSpPr txBox="1"/>
            <p:nvPr/>
          </p:nvSpPr>
          <p:spPr>
            <a:xfrm>
              <a:off x="385050" y="4708269"/>
              <a:ext cx="1415400" cy="39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GT DE 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TECNOLOGIA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29" name="Google Shape;129;p13"/>
          <p:cNvSpPr/>
          <p:nvPr/>
        </p:nvSpPr>
        <p:spPr>
          <a:xfrm>
            <a:off x="3694400" y="1525000"/>
            <a:ext cx="5035200" cy="2305200"/>
          </a:xfrm>
          <a:prstGeom prst="roundRect">
            <a:avLst>
              <a:gd name="adj" fmla="val 16667"/>
            </a:avLst>
          </a:prstGeom>
          <a:solidFill>
            <a:srgbClr val="006FC0"/>
          </a:solidFill>
          <a:ln w="9525" cap="flat" cmpd="sng">
            <a:solidFill>
              <a:srgbClr val="3EB19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0" name="Google Shape;130;p13"/>
          <p:cNvSpPr/>
          <p:nvPr/>
        </p:nvSpPr>
        <p:spPr>
          <a:xfrm>
            <a:off x="2739500" y="1610825"/>
            <a:ext cx="5879700" cy="2305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06FC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Inscrições nas trilhas formativas em andamento.</a:t>
            </a: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  <a:latin typeface="+mj-lt"/>
                <a:cs typeface="Calibri"/>
                <a:sym typeface="Calibri"/>
              </a:rPr>
              <a:t>Módulo 1 do curso Canva para Educadores em andamento com 534 inscritos.</a:t>
            </a: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  <a:latin typeface="+mj-lt"/>
                <a:cs typeface="Calibri"/>
                <a:sym typeface="Calibri"/>
              </a:rPr>
              <a:t>Módulo 1 do curso Canva para Educadores – avançando na prática em andamento com 435 docentes.</a:t>
            </a: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  <a:latin typeface="+mj-lt"/>
                <a:cs typeface="Calibri"/>
                <a:sym typeface="Calibri"/>
              </a:rPr>
              <a:t>Processo de deferimento de inscrições dos cursos: Escola como Espaço de Inovação e Inteligência Artificial na Educação Básica.</a:t>
            </a:r>
            <a:endParaRPr sz="1100" i="1" dirty="0">
              <a:solidFill>
                <a:schemeClr val="dk1"/>
              </a:solidFill>
              <a:latin typeface="+mj-lt"/>
            </a:endParaRPr>
          </a:p>
          <a:p>
            <a:pPr marL="457200" lvl="0" indent="-2984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endParaRPr sz="1100" i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1" name="Google Shape;131;p13"/>
          <p:cNvSpPr txBox="1"/>
          <p:nvPr/>
        </p:nvSpPr>
        <p:spPr>
          <a:xfrm>
            <a:off x="324850" y="2156250"/>
            <a:ext cx="23409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Resultados:</a:t>
            </a:r>
            <a:endParaRPr sz="2400"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627" y="228000"/>
            <a:ext cx="344748" cy="10545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4"/>
          <p:cNvSpPr txBox="1">
            <a:spLocks noGrp="1"/>
          </p:cNvSpPr>
          <p:nvPr>
            <p:ph type="title"/>
          </p:nvPr>
        </p:nvSpPr>
        <p:spPr>
          <a:xfrm>
            <a:off x="385047" y="129725"/>
            <a:ext cx="5139300" cy="425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525" rIns="0" bIns="0" anchor="t" anchorCtr="0">
            <a:spAutoFit/>
          </a:bodyPr>
          <a:lstStyle/>
          <a:p>
            <a:pPr lvl="0"/>
            <a:r>
              <a:rPr lang="pt-BR" sz="2700" dirty="0">
                <a:solidFill>
                  <a:srgbClr val="006FC0"/>
                </a:solidFill>
              </a:rPr>
              <a:t>Política de Formação Docente</a:t>
            </a:r>
            <a:endParaRPr sz="1300" dirty="0">
              <a:solidFill>
                <a:srgbClr val="009FE3"/>
              </a:solidFill>
            </a:endParaRPr>
          </a:p>
        </p:txBody>
      </p:sp>
      <p:sp>
        <p:nvSpPr>
          <p:cNvPr id="139" name="Google Shape;139;p14"/>
          <p:cNvSpPr txBox="1"/>
          <p:nvPr/>
        </p:nvSpPr>
        <p:spPr>
          <a:xfrm>
            <a:off x="5327350" y="129731"/>
            <a:ext cx="2661300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spcAft>
                <a:spcPts val="1200"/>
              </a:spcAft>
            </a:pPr>
            <a:r>
              <a:rPr lang="pt-BR" sz="1100" b="1" dirty="0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Secretaria de Estado de Educação de Mato Grosso do Sul</a:t>
            </a:r>
            <a:endParaRPr lang="pt-BR" sz="800" i="1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0" name="Google Shape;140;p14"/>
          <p:cNvGrpSpPr/>
          <p:nvPr/>
        </p:nvGrpSpPr>
        <p:grpSpPr>
          <a:xfrm>
            <a:off x="385050" y="4708269"/>
            <a:ext cx="1762225" cy="395100"/>
            <a:chOff x="385050" y="4708269"/>
            <a:chExt cx="1762225" cy="395100"/>
          </a:xfrm>
        </p:grpSpPr>
        <p:pic>
          <p:nvPicPr>
            <p:cNvPr id="141" name="Google Shape;141;p1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69475" y="4829801"/>
              <a:ext cx="877800" cy="1973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2" name="Google Shape;142;p14"/>
            <p:cNvSpPr txBox="1"/>
            <p:nvPr/>
          </p:nvSpPr>
          <p:spPr>
            <a:xfrm>
              <a:off x="385050" y="4708269"/>
              <a:ext cx="1415400" cy="39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GT DE 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TECNOLOGIA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44" name="Google Shape;144;p14"/>
          <p:cNvSpPr/>
          <p:nvPr/>
        </p:nvSpPr>
        <p:spPr>
          <a:xfrm>
            <a:off x="3694400" y="1525000"/>
            <a:ext cx="5035200" cy="2305200"/>
          </a:xfrm>
          <a:prstGeom prst="roundRect">
            <a:avLst>
              <a:gd name="adj" fmla="val 16667"/>
            </a:avLst>
          </a:prstGeom>
          <a:solidFill>
            <a:srgbClr val="006FC0"/>
          </a:solidFill>
          <a:ln w="9525" cap="flat" cmpd="sng">
            <a:solidFill>
              <a:srgbClr val="3EB19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5" name="Google Shape;145;p14"/>
          <p:cNvSpPr/>
          <p:nvPr/>
        </p:nvSpPr>
        <p:spPr>
          <a:xfrm>
            <a:off x="2739500" y="1610825"/>
            <a:ext cx="5879700" cy="2305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06FC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Utilização de APC para formação docente, em horário de trabalho.</a:t>
            </a: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Disponibilização de reuniões virtuais tira-dúvidas para docentes com dificuldades no percurso.</a:t>
            </a: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Fortalecimento da tutoria para manutenção do engajamento dos docentes.</a:t>
            </a:r>
            <a:endParaRPr sz="1100" i="1" dirty="0">
              <a:solidFill>
                <a:schemeClr val="dk1"/>
              </a:solidFill>
            </a:endParaRPr>
          </a:p>
          <a:p>
            <a:pPr marL="457200" lvl="0" indent="-2984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endParaRPr sz="1100" i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6" name="Google Shape;146;p14"/>
          <p:cNvSpPr txBox="1"/>
          <p:nvPr/>
        </p:nvSpPr>
        <p:spPr>
          <a:xfrm>
            <a:off x="324850" y="2156250"/>
            <a:ext cx="23409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Aprendizados e recomendações:</a:t>
            </a:r>
            <a:endParaRPr sz="2400"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627" y="228000"/>
            <a:ext cx="344748" cy="10545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405</Words>
  <Application>Microsoft Office PowerPoint</Application>
  <PresentationFormat>Apresentação na tela (16:9)</PresentationFormat>
  <Paragraphs>54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Roboto</vt:lpstr>
      <vt:lpstr>Calibri</vt:lpstr>
      <vt:lpstr>Montserrat</vt:lpstr>
      <vt:lpstr>Office Theme</vt:lpstr>
      <vt:lpstr>Política de Formação Docente </vt:lpstr>
      <vt:lpstr>Política de Formação Docente</vt:lpstr>
      <vt:lpstr>Política de Formação Docente</vt:lpstr>
      <vt:lpstr>Política de Formação Docente</vt:lpstr>
      <vt:lpstr>Política de Formação Docente</vt:lpstr>
      <vt:lpstr>Política de Formação Docente</vt:lpstr>
      <vt:lpstr>Política de Formação Docente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Política de Formação Docente</dc:title>
  <dc:creator>Thais Righetto</dc:creator>
  <cp:lastModifiedBy>Thais Righetto</cp:lastModifiedBy>
  <cp:revision>5</cp:revision>
  <dcterms:modified xsi:type="dcterms:W3CDTF">2026-05-19T17:49:58Z</dcterms:modified>
</cp:coreProperties>
</file>