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70" r:id="rId3"/>
    <p:sldId id="263" r:id="rId4"/>
    <p:sldId id="259" r:id="rId5"/>
    <p:sldId id="264" r:id="rId6"/>
    <p:sldId id="265" r:id="rId7"/>
    <p:sldId id="266" r:id="rId8"/>
    <p:sldId id="267" r:id="rId9"/>
    <p:sldId id="268" r:id="rId1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d5a07b9d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g2d5a07b9d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5a07b9df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59;g2d5a07b9df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37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5a07b9df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2d5a07b9df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349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a07b9d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5a07b9d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a07b9d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5a07b9d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08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a07b9d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5a07b9d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53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a07b9d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5a07b9d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957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a07b9d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5a07b9d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265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5a07b9df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5a07b9df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045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5866" y="976846"/>
            <a:ext cx="8232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65727" y="1196149"/>
            <a:ext cx="8012400" cy="3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0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55866" y="976846"/>
            <a:ext cx="8232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5866" y="976846"/>
            <a:ext cx="8232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LONGO - COR 02">
  <p:cSld name="TITLE_AND_BODY_1_1">
    <p:bg>
      <p:bgPr>
        <a:solidFill>
          <a:srgbClr val="F2F2F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 rot="10800000" flipH="1">
            <a:off x="0" y="19"/>
            <a:ext cx="9152700" cy="620100"/>
          </a:xfrm>
          <a:prstGeom prst="round1Rect">
            <a:avLst>
              <a:gd name="adj" fmla="val 16667"/>
            </a:avLst>
          </a:prstGeom>
          <a:solidFill>
            <a:srgbClr val="3EB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495925" cy="7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667375" y="113400"/>
            <a:ext cx="7659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666000" y="1107100"/>
            <a:ext cx="6381000" cy="30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5866" y="976846"/>
            <a:ext cx="8232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5727" y="1196149"/>
            <a:ext cx="8012400" cy="3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41150" y="373101"/>
            <a:ext cx="6019603" cy="59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lvl="0"/>
            <a:r>
              <a:rPr lang="pt-BR" sz="2500" dirty="0">
                <a:solidFill>
                  <a:srgbClr val="006FC0"/>
                </a:solidFill>
              </a:rPr>
              <a:t>Infraestrutura: Conectividade e Dispositivos</a:t>
            </a:r>
            <a:endParaRPr sz="25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9FE3"/>
              </a:solidFill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567328" y="1345583"/>
            <a:ext cx="8122055" cy="219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sz="30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Implantação - Wi-Fi 6 e Internet Satélite nas Escolas da Rede Estadual do Espírito Santo</a:t>
            </a:r>
          </a:p>
        </p:txBody>
      </p:sp>
      <p:grpSp>
        <p:nvGrpSpPr>
          <p:cNvPr id="53" name="Google Shape;53;p8"/>
          <p:cNvGrpSpPr/>
          <p:nvPr/>
        </p:nvGrpSpPr>
        <p:grpSpPr>
          <a:xfrm>
            <a:off x="385050" y="4708269"/>
            <a:ext cx="1762225" cy="395100"/>
            <a:chOff x="385050" y="4708269"/>
            <a:chExt cx="1762225" cy="395100"/>
          </a:xfrm>
        </p:grpSpPr>
        <p:pic>
          <p:nvPicPr>
            <p:cNvPr id="54" name="Google Shape;54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9475" y="4829801"/>
              <a:ext cx="877800" cy="19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Google Shape;55;p8"/>
            <p:cNvSpPr txBox="1"/>
            <p:nvPr/>
          </p:nvSpPr>
          <p:spPr>
            <a:xfrm>
              <a:off x="385050" y="4708269"/>
              <a:ext cx="141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GT DE 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TECNOLOGIA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" name="Google Shape;52;p8">
            <a:extLst>
              <a:ext uri="{FF2B5EF4-FFF2-40B4-BE49-F238E27FC236}">
                <a16:creationId xmlns:a16="http://schemas.microsoft.com/office/drawing/2014/main" id="{F068FE30-8772-4D2A-80AD-1942E8715C2C}"/>
              </a:ext>
            </a:extLst>
          </p:cNvPr>
          <p:cNvSpPr txBox="1"/>
          <p:nvPr/>
        </p:nvSpPr>
        <p:spPr>
          <a:xfrm>
            <a:off x="3323878" y="3800884"/>
            <a:ext cx="4904970" cy="64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Referência nacional em conectividade escolar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pt-BR" sz="1200" b="1" u="sng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91,7%</a:t>
            </a:r>
            <a:r>
              <a:rPr lang="pt-BR" sz="12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 de escolas estaduais conectadas dentro dos parâmetros adequados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pt-BR" sz="12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Indicador Escolas Conectadas (INEC)</a:t>
            </a:r>
            <a:endParaRPr sz="1200" b="1" dirty="0">
              <a:solidFill>
                <a:srgbClr val="006F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A4D605D-33E7-4D50-A058-D7E0FEEC1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49" y="67592"/>
            <a:ext cx="750601" cy="716199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C99FB6E-BB11-42CE-8D8C-AFF30178658D}"/>
              </a:ext>
            </a:extLst>
          </p:cNvPr>
          <p:cNvCxnSpPr>
            <a:cxnSpLocks/>
          </p:cNvCxnSpPr>
          <p:nvPr/>
        </p:nvCxnSpPr>
        <p:spPr>
          <a:xfrm>
            <a:off x="341150" y="783791"/>
            <a:ext cx="7499965" cy="0"/>
          </a:xfrm>
          <a:prstGeom prst="line">
            <a:avLst/>
          </a:prstGeom>
          <a:ln w="19050">
            <a:solidFill>
              <a:srgbClr val="ED9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341150" y="242101"/>
            <a:ext cx="4524526" cy="117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pt-BR" sz="1600" dirty="0">
                <a:solidFill>
                  <a:srgbClr val="006FC0"/>
                </a:solidFill>
              </a:rPr>
              <a:t>Implantação - Wi-Fi 6 e Internet Satélite nas Escolas da Rede Estadual do Espírito Santo</a:t>
            </a:r>
            <a:br>
              <a:rPr lang="pt-BR" sz="2400" dirty="0">
                <a:solidFill>
                  <a:srgbClr val="006FC0"/>
                </a:solidFill>
              </a:rPr>
            </a:br>
            <a:br>
              <a:rPr lang="pt-BR" sz="2200" dirty="0">
                <a:solidFill>
                  <a:srgbClr val="006FC0"/>
                </a:solidFill>
              </a:rPr>
            </a:br>
            <a:endParaRPr sz="2200" dirty="0">
              <a:solidFill>
                <a:srgbClr val="009FE3"/>
              </a:solidFill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376477" y="761291"/>
            <a:ext cx="83737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18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Contexto e motivação </a:t>
            </a:r>
            <a:endParaRPr sz="18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6B4D9C9-E33B-4206-B3D4-EF42BC0C8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249" y="67592"/>
            <a:ext cx="750601" cy="716199"/>
          </a:xfrm>
          <a:prstGeom prst="rect">
            <a:avLst/>
          </a:prstGeom>
        </p:spPr>
      </p:pic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75903BA-CBB2-44C2-98CC-D3C3F59584B2}"/>
              </a:ext>
            </a:extLst>
          </p:cNvPr>
          <p:cNvCxnSpPr>
            <a:cxnSpLocks/>
          </p:cNvCxnSpPr>
          <p:nvPr/>
        </p:nvCxnSpPr>
        <p:spPr>
          <a:xfrm>
            <a:off x="341150" y="783791"/>
            <a:ext cx="7499965" cy="0"/>
          </a:xfrm>
          <a:prstGeom prst="line">
            <a:avLst/>
          </a:prstGeom>
          <a:ln w="19050">
            <a:solidFill>
              <a:srgbClr val="ED9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69;p9">
            <a:extLst>
              <a:ext uri="{FF2B5EF4-FFF2-40B4-BE49-F238E27FC236}">
                <a16:creationId xmlns:a16="http://schemas.microsoft.com/office/drawing/2014/main" id="{40D84D22-37B8-4F23-B729-78EFE7BA672B}"/>
              </a:ext>
            </a:extLst>
          </p:cNvPr>
          <p:cNvSpPr/>
          <p:nvPr/>
        </p:nvSpPr>
        <p:spPr>
          <a:xfrm>
            <a:off x="5039546" y="1331287"/>
            <a:ext cx="3489650" cy="3104220"/>
          </a:xfrm>
          <a:prstGeom prst="roundRect">
            <a:avLst>
              <a:gd name="adj" fmla="val 16667"/>
            </a:avLst>
          </a:prstGeom>
          <a:solidFill>
            <a:srgbClr val="006FC0"/>
          </a:solidFill>
          <a:ln w="9525" cap="flat" cmpd="sng">
            <a:solidFill>
              <a:srgbClr val="3EB1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70;p9">
            <a:extLst>
              <a:ext uri="{FF2B5EF4-FFF2-40B4-BE49-F238E27FC236}">
                <a16:creationId xmlns:a16="http://schemas.microsoft.com/office/drawing/2014/main" id="{53A1C122-4F54-431D-8B47-D8F5B4EA73DF}"/>
              </a:ext>
            </a:extLst>
          </p:cNvPr>
          <p:cNvSpPr/>
          <p:nvPr/>
        </p:nvSpPr>
        <p:spPr>
          <a:xfrm>
            <a:off x="4825617" y="1481180"/>
            <a:ext cx="3576015" cy="30641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6F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2000" b="1" dirty="0"/>
              <a:t>2026</a:t>
            </a:r>
          </a:p>
          <a:p>
            <a:pPr algn="ctr"/>
            <a:endParaRPr lang="pt-BR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Wi-Fi corporativo implantado em 100% das escolas, sede e superintendências;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Gestão centralizada em nuvem;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Cobertura 2,4 GHz sem áreas de sombra;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Solução em garantia, padronizada e escalável;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Controle dos links, </a:t>
            </a:r>
            <a:r>
              <a:rPr lang="pt-BR" sz="1100" i="1" dirty="0" err="1"/>
              <a:t>load</a:t>
            </a:r>
            <a:r>
              <a:rPr lang="pt-BR" sz="1100" i="1" dirty="0"/>
              <a:t> balance e gestão da rede;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Monitoramento centralizado.</a:t>
            </a:r>
          </a:p>
        </p:txBody>
      </p:sp>
      <p:sp>
        <p:nvSpPr>
          <p:cNvPr id="31" name="Google Shape;69;p9">
            <a:extLst>
              <a:ext uri="{FF2B5EF4-FFF2-40B4-BE49-F238E27FC236}">
                <a16:creationId xmlns:a16="http://schemas.microsoft.com/office/drawing/2014/main" id="{2A96FC6F-A1C1-498E-B080-9DC2331BA111}"/>
              </a:ext>
            </a:extLst>
          </p:cNvPr>
          <p:cNvSpPr/>
          <p:nvPr/>
        </p:nvSpPr>
        <p:spPr>
          <a:xfrm>
            <a:off x="804677" y="1333019"/>
            <a:ext cx="3489650" cy="3104220"/>
          </a:xfrm>
          <a:prstGeom prst="roundRect">
            <a:avLst>
              <a:gd name="adj" fmla="val 16667"/>
            </a:avLst>
          </a:prstGeom>
          <a:solidFill>
            <a:srgbClr val="006FC0"/>
          </a:solidFill>
          <a:ln w="9525" cap="flat" cmpd="sng">
            <a:solidFill>
              <a:srgbClr val="3EB1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70;p9">
            <a:extLst>
              <a:ext uri="{FF2B5EF4-FFF2-40B4-BE49-F238E27FC236}">
                <a16:creationId xmlns:a16="http://schemas.microsoft.com/office/drawing/2014/main" id="{821C8F2D-F8BE-4FC2-8020-6AAE651F8EF0}"/>
              </a:ext>
            </a:extLst>
          </p:cNvPr>
          <p:cNvSpPr/>
          <p:nvPr/>
        </p:nvSpPr>
        <p:spPr>
          <a:xfrm>
            <a:off x="590748" y="1482912"/>
            <a:ext cx="3576015" cy="30641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6F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pt-BR" sz="2000" b="1" dirty="0"/>
          </a:p>
          <a:p>
            <a:pPr algn="ctr"/>
            <a:r>
              <a:rPr lang="pt-BR" sz="2000" b="1" dirty="0"/>
              <a:t>2023</a:t>
            </a:r>
          </a:p>
          <a:p>
            <a:pPr algn="just"/>
            <a:endParaRPr lang="pt-BR" sz="100" b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Wi-Fi atendia cerca de 270 das 407 escolas;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Controle descentralizado;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Áreas de sombra e falhas de autenticação;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Equipamentos fora de garantia;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Escolas sem gestão efetiva dos links;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100" i="1" dirty="0"/>
              <a:t>Baixa previsibilidade operacional.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1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200" i="1" dirty="0"/>
          </a:p>
        </p:txBody>
      </p:sp>
      <p:grpSp>
        <p:nvGrpSpPr>
          <p:cNvPr id="33" name="Google Shape;65;p9">
            <a:extLst>
              <a:ext uri="{FF2B5EF4-FFF2-40B4-BE49-F238E27FC236}">
                <a16:creationId xmlns:a16="http://schemas.microsoft.com/office/drawing/2014/main" id="{33189598-DFFD-47D7-852B-3151C61FB908}"/>
              </a:ext>
            </a:extLst>
          </p:cNvPr>
          <p:cNvGrpSpPr/>
          <p:nvPr/>
        </p:nvGrpSpPr>
        <p:grpSpPr>
          <a:xfrm>
            <a:off x="385050" y="4708269"/>
            <a:ext cx="1762225" cy="395100"/>
            <a:chOff x="385050" y="4708269"/>
            <a:chExt cx="1762225" cy="395100"/>
          </a:xfrm>
        </p:grpSpPr>
        <p:pic>
          <p:nvPicPr>
            <p:cNvPr id="34" name="Google Shape;66;p9">
              <a:extLst>
                <a:ext uri="{FF2B5EF4-FFF2-40B4-BE49-F238E27FC236}">
                  <a16:creationId xmlns:a16="http://schemas.microsoft.com/office/drawing/2014/main" id="{4C31AD88-26DF-40EE-8476-01043DA2E3D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69475" y="4829801"/>
              <a:ext cx="877800" cy="19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67;p9">
              <a:extLst>
                <a:ext uri="{FF2B5EF4-FFF2-40B4-BE49-F238E27FC236}">
                  <a16:creationId xmlns:a16="http://schemas.microsoft.com/office/drawing/2014/main" id="{1D8D9A81-DD11-4E19-8F3A-DEA7139FA570}"/>
                </a:ext>
              </a:extLst>
            </p:cNvPr>
            <p:cNvSpPr txBox="1"/>
            <p:nvPr/>
          </p:nvSpPr>
          <p:spPr>
            <a:xfrm>
              <a:off x="385050" y="4708269"/>
              <a:ext cx="141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GT DE 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TECNOLOGIA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01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385050" y="4708269"/>
            <a:ext cx="1762225" cy="395100"/>
            <a:chOff x="385050" y="4708269"/>
            <a:chExt cx="1762225" cy="395100"/>
          </a:xfrm>
        </p:grpSpPr>
        <p:pic>
          <p:nvPicPr>
            <p:cNvPr id="66" name="Google Shape;66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9475" y="4829801"/>
              <a:ext cx="877800" cy="19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9"/>
            <p:cNvSpPr txBox="1"/>
            <p:nvPr/>
          </p:nvSpPr>
          <p:spPr>
            <a:xfrm>
              <a:off x="385050" y="4708269"/>
              <a:ext cx="141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GT DE 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TECNOLOGIA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69;p9">
            <a:extLst>
              <a:ext uri="{FF2B5EF4-FFF2-40B4-BE49-F238E27FC236}">
                <a16:creationId xmlns:a16="http://schemas.microsoft.com/office/drawing/2014/main" id="{2C865B99-C6C9-4366-B03D-34120FBB3D4D}"/>
              </a:ext>
            </a:extLst>
          </p:cNvPr>
          <p:cNvSpPr/>
          <p:nvPr/>
        </p:nvSpPr>
        <p:spPr>
          <a:xfrm>
            <a:off x="5453855" y="1256308"/>
            <a:ext cx="3399412" cy="3046988"/>
          </a:xfrm>
          <a:prstGeom prst="roundRect">
            <a:avLst>
              <a:gd name="adj" fmla="val 16667"/>
            </a:avLst>
          </a:prstGeom>
          <a:solidFill>
            <a:srgbClr val="006FC0"/>
          </a:solidFill>
          <a:ln w="9525" cap="flat" cmpd="sng">
            <a:solidFill>
              <a:srgbClr val="3EB1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0;p9">
            <a:extLst>
              <a:ext uri="{FF2B5EF4-FFF2-40B4-BE49-F238E27FC236}">
                <a16:creationId xmlns:a16="http://schemas.microsoft.com/office/drawing/2014/main" id="{F0A1288E-5034-49D1-90D5-C0FA902B171D}"/>
              </a:ext>
            </a:extLst>
          </p:cNvPr>
          <p:cNvSpPr/>
          <p:nvPr/>
        </p:nvSpPr>
        <p:spPr>
          <a:xfrm>
            <a:off x="4880523" y="1342134"/>
            <a:ext cx="3754126" cy="32042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6F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2000" b="1" dirty="0">
                <a:latin typeface="+mj-lt"/>
                <a:ea typeface="Montserrat"/>
                <a:cs typeface="Montserrat"/>
                <a:sym typeface="Montserrat"/>
              </a:rPr>
              <a:t>INTERNET</a:t>
            </a:r>
          </a:p>
          <a:p>
            <a:pPr algn="ctr"/>
            <a:endParaRPr lang="pt-BR" sz="2000" b="1" dirty="0">
              <a:latin typeface="+mj-lt"/>
              <a:ea typeface="Montserrat"/>
              <a:cs typeface="Montserrat"/>
              <a:sym typeface="Montserrat"/>
            </a:endParaRPr>
          </a:p>
          <a:p>
            <a:pPr algn="ctr"/>
            <a:endParaRPr lang="pt-BR" sz="100" b="1" dirty="0">
              <a:latin typeface="+mj-lt"/>
              <a:ea typeface="Montserrat"/>
              <a:cs typeface="Montserrat"/>
              <a:sym typeface="Montserrat"/>
            </a:endParaRPr>
          </a:p>
          <a:p>
            <a:r>
              <a:rPr lang="pt-BR" sz="1100" u="sng" dirty="0">
                <a:latin typeface="+mj-lt"/>
              </a:rPr>
              <a:t>Objetivos alcançados</a:t>
            </a:r>
            <a:r>
              <a:rPr lang="pt-BR" sz="1100" dirty="0">
                <a:latin typeface="+mj-lt"/>
              </a:rPr>
              <a:t>:</a:t>
            </a:r>
          </a:p>
          <a:p>
            <a:endParaRPr lang="pt-BR" sz="1100" b="1" dirty="0">
              <a:latin typeface="+mj-lt"/>
              <a:ea typeface="Montserrat"/>
              <a:cs typeface="Montserrat"/>
              <a:sym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i="1" dirty="0">
                <a:latin typeface="+mj-lt"/>
              </a:rPr>
              <a:t>Contratada solução de internet satélite para atender às escolas que ainda não possuem 1 Mbps por aluno.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i="1" dirty="0">
                <a:latin typeface="+mj-lt"/>
              </a:rPr>
              <a:t>Implantação iniciada em maio de 2026;</a:t>
            </a:r>
          </a:p>
          <a:p>
            <a:endParaRPr lang="pt-BR" sz="1100" b="1" dirty="0">
              <a:latin typeface="+mj-lt"/>
            </a:endParaRPr>
          </a:p>
          <a:p>
            <a:endParaRPr lang="pt-BR" sz="1100" u="sng" dirty="0">
              <a:latin typeface="+mj-lt"/>
            </a:endParaRPr>
          </a:p>
          <a:p>
            <a:r>
              <a:rPr lang="pt-BR" sz="1100" u="sng" dirty="0">
                <a:latin typeface="+mj-lt"/>
              </a:rPr>
              <a:t>Metas</a:t>
            </a:r>
            <a:r>
              <a:rPr lang="pt-BR" sz="1100" dirty="0">
                <a:latin typeface="+mj-lt"/>
              </a:rPr>
              <a:t>:</a:t>
            </a:r>
          </a:p>
          <a:p>
            <a:endParaRPr lang="pt-BR" sz="1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i="1" dirty="0">
                <a:latin typeface="+mj-lt"/>
              </a:rPr>
              <a:t>Concluir a implantação e garantir que 100% das escolas possuam ao menos 1MB por aluno.</a:t>
            </a:r>
          </a:p>
        </p:txBody>
      </p:sp>
      <p:sp>
        <p:nvSpPr>
          <p:cNvPr id="29" name="Google Shape;61;p9">
            <a:extLst>
              <a:ext uri="{FF2B5EF4-FFF2-40B4-BE49-F238E27FC236}">
                <a16:creationId xmlns:a16="http://schemas.microsoft.com/office/drawing/2014/main" id="{D1E39CED-E79B-4BAE-8BFC-4140A99CD9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150" y="242101"/>
            <a:ext cx="4524526" cy="117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pt-BR" sz="1600" dirty="0">
                <a:solidFill>
                  <a:srgbClr val="006FC0"/>
                </a:solidFill>
              </a:rPr>
              <a:t>Implantação - Wi-Fi 6 e Internet Satélite nas Escolas da Rede Estadual do Espírito Santo</a:t>
            </a:r>
            <a:br>
              <a:rPr lang="pt-BR" sz="2400" dirty="0">
                <a:solidFill>
                  <a:srgbClr val="006FC0"/>
                </a:solidFill>
              </a:rPr>
            </a:br>
            <a:br>
              <a:rPr lang="pt-BR" sz="2200" dirty="0">
                <a:solidFill>
                  <a:srgbClr val="006FC0"/>
                </a:solidFill>
              </a:rPr>
            </a:br>
            <a:endParaRPr sz="2200" dirty="0">
              <a:solidFill>
                <a:srgbClr val="009FE3"/>
              </a:solidFill>
            </a:endParaRPr>
          </a:p>
        </p:txBody>
      </p:sp>
      <p:sp>
        <p:nvSpPr>
          <p:cNvPr id="30" name="Google Shape;71;p9">
            <a:extLst>
              <a:ext uri="{FF2B5EF4-FFF2-40B4-BE49-F238E27FC236}">
                <a16:creationId xmlns:a16="http://schemas.microsoft.com/office/drawing/2014/main" id="{DA28DFD0-8D48-4828-B2AC-FB4FEC376B42}"/>
              </a:ext>
            </a:extLst>
          </p:cNvPr>
          <p:cNvSpPr txBox="1"/>
          <p:nvPr/>
        </p:nvSpPr>
        <p:spPr>
          <a:xfrm>
            <a:off x="714165" y="761291"/>
            <a:ext cx="803604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Objetivos e Metas </a:t>
            </a:r>
            <a:endParaRPr lang="pt-BR" sz="1800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FAB7F32A-2040-4A80-9BF9-76BC34131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49" y="67592"/>
            <a:ext cx="750601" cy="716199"/>
          </a:xfrm>
          <a:prstGeom prst="rect">
            <a:avLst/>
          </a:prstGeom>
        </p:spPr>
      </p:pic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DD74E873-1DF8-4BC8-8581-469985294375}"/>
              </a:ext>
            </a:extLst>
          </p:cNvPr>
          <p:cNvCxnSpPr>
            <a:cxnSpLocks/>
          </p:cNvCxnSpPr>
          <p:nvPr/>
        </p:nvCxnSpPr>
        <p:spPr>
          <a:xfrm>
            <a:off x="341150" y="783791"/>
            <a:ext cx="7499965" cy="0"/>
          </a:xfrm>
          <a:prstGeom prst="line">
            <a:avLst/>
          </a:prstGeom>
          <a:ln w="19050">
            <a:solidFill>
              <a:srgbClr val="ED9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69;p9">
            <a:extLst>
              <a:ext uri="{FF2B5EF4-FFF2-40B4-BE49-F238E27FC236}">
                <a16:creationId xmlns:a16="http://schemas.microsoft.com/office/drawing/2014/main" id="{84F7092B-A5FD-41DD-A0BB-04714C2C7405}"/>
              </a:ext>
            </a:extLst>
          </p:cNvPr>
          <p:cNvSpPr/>
          <p:nvPr/>
        </p:nvSpPr>
        <p:spPr>
          <a:xfrm>
            <a:off x="884722" y="1291066"/>
            <a:ext cx="3597377" cy="3046988"/>
          </a:xfrm>
          <a:prstGeom prst="roundRect">
            <a:avLst>
              <a:gd name="adj" fmla="val 16667"/>
            </a:avLst>
          </a:prstGeom>
          <a:solidFill>
            <a:srgbClr val="006FC0"/>
          </a:solidFill>
          <a:ln w="9525" cap="flat" cmpd="sng">
            <a:solidFill>
              <a:srgbClr val="3EB1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70;p9">
            <a:extLst>
              <a:ext uri="{FF2B5EF4-FFF2-40B4-BE49-F238E27FC236}">
                <a16:creationId xmlns:a16="http://schemas.microsoft.com/office/drawing/2014/main" id="{0F619A2F-3C24-4976-B98E-BE8762B66A63}"/>
              </a:ext>
            </a:extLst>
          </p:cNvPr>
          <p:cNvSpPr/>
          <p:nvPr/>
        </p:nvSpPr>
        <p:spPr>
          <a:xfrm>
            <a:off x="290733" y="1376892"/>
            <a:ext cx="3972747" cy="32042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6F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2000" b="1" dirty="0">
                <a:latin typeface="+mj-lt"/>
              </a:rPr>
              <a:t>WIFI</a:t>
            </a:r>
          </a:p>
          <a:p>
            <a:pPr algn="ctr"/>
            <a:endParaRPr lang="pt-BR" sz="2000" b="1" dirty="0">
              <a:latin typeface="+mj-lt"/>
            </a:endParaRPr>
          </a:p>
          <a:p>
            <a:pPr algn="ctr"/>
            <a:endParaRPr lang="pt-BR" sz="100" i="1" dirty="0">
              <a:latin typeface="+mj-lt"/>
            </a:endParaRPr>
          </a:p>
          <a:p>
            <a:r>
              <a:rPr lang="pt-BR" sz="1100" u="sng" dirty="0">
                <a:latin typeface="+mj-lt"/>
              </a:rPr>
              <a:t>Objetivos alcançados</a:t>
            </a:r>
            <a:r>
              <a:rPr lang="pt-BR" sz="1100" dirty="0">
                <a:latin typeface="+mj-lt"/>
              </a:rPr>
              <a:t>:</a:t>
            </a:r>
            <a:r>
              <a:rPr lang="pt-BR" sz="1100" i="1" dirty="0">
                <a:latin typeface="+mj-lt"/>
              </a:rPr>
              <a:t> </a:t>
            </a:r>
          </a:p>
          <a:p>
            <a:endParaRPr lang="pt-BR" sz="1100" i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i="1" dirty="0">
                <a:latin typeface="+mj-lt"/>
              </a:rPr>
              <a:t>Entregue uma solução que suporte até 1.024 clientes simultâneos por AP;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i="1" dirty="0">
                <a:latin typeface="+mj-lt"/>
              </a:rPr>
              <a:t>Aumento na qualidade do acesso;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00" i="1" dirty="0">
                <a:latin typeface="+mj-lt"/>
              </a:rPr>
              <a:t>Melhora da conectividade, de modo que suporte todos os equipamentos.</a:t>
            </a:r>
          </a:p>
          <a:p>
            <a:endParaRPr lang="pt-BR" sz="1100" i="1" dirty="0">
              <a:latin typeface="+mj-lt"/>
            </a:endParaRPr>
          </a:p>
          <a:p>
            <a:r>
              <a:rPr lang="pt-BR" sz="1100" u="sng" dirty="0">
                <a:latin typeface="+mj-lt"/>
              </a:rPr>
              <a:t>Metas</a:t>
            </a:r>
            <a:r>
              <a:rPr lang="pt-BR" sz="1100" dirty="0">
                <a:latin typeface="+mj-lt"/>
              </a:rPr>
              <a:t>:</a:t>
            </a:r>
          </a:p>
          <a:p>
            <a:endParaRPr lang="pt-BR" sz="11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i="1" dirty="0">
                <a:latin typeface="+mj-lt"/>
              </a:rPr>
              <a:t>Expandir Wi-Fi para utilização da tecnologia 5,8GHz em 100% das escolas, entregando um AP por sala de aula e </a:t>
            </a:r>
            <a:r>
              <a:rPr lang="pt-BR" sz="1100" i="1" dirty="0">
                <a:solidFill>
                  <a:schemeClr val="tx1"/>
                </a:solidFill>
                <a:latin typeface="+mj-lt"/>
              </a:rPr>
              <a:t>ambientes administrativos.</a:t>
            </a:r>
            <a:endParaRPr lang="pt-BR" sz="1000" i="1" dirty="0">
              <a:solidFill>
                <a:schemeClr val="tx1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264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385050" y="4708269"/>
            <a:ext cx="1762225" cy="395100"/>
            <a:chOff x="385050" y="4708269"/>
            <a:chExt cx="1762225" cy="395100"/>
          </a:xfrm>
        </p:grpSpPr>
        <p:pic>
          <p:nvPicPr>
            <p:cNvPr id="96" name="Google Shape;9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9475" y="4829801"/>
              <a:ext cx="877800" cy="19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1"/>
            <p:cNvSpPr txBox="1"/>
            <p:nvPr/>
          </p:nvSpPr>
          <p:spPr>
            <a:xfrm>
              <a:off x="385050" y="4708269"/>
              <a:ext cx="141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GT DE 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TECNOLOGIA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" name="Google Shape;99;p11"/>
          <p:cNvSpPr/>
          <p:nvPr/>
        </p:nvSpPr>
        <p:spPr>
          <a:xfrm>
            <a:off x="1678119" y="1264709"/>
            <a:ext cx="7051481" cy="2846762"/>
          </a:xfrm>
          <a:prstGeom prst="roundRect">
            <a:avLst>
              <a:gd name="adj" fmla="val 16667"/>
            </a:avLst>
          </a:prstGeom>
          <a:solidFill>
            <a:srgbClr val="006FC0"/>
          </a:solidFill>
          <a:ln w="9525" cap="flat" cmpd="sng">
            <a:solidFill>
              <a:srgbClr val="3EB1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385050" y="1350534"/>
            <a:ext cx="8234150" cy="2967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6F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/>
              <a:t>Adesão a quatro </a:t>
            </a:r>
            <a:r>
              <a:rPr lang="pt-BR" sz="1300" i="1" dirty="0" err="1"/>
              <a:t>ARPs</a:t>
            </a:r>
            <a:r>
              <a:rPr lang="pt-BR" sz="1300" i="1" dirty="0"/>
              <a:t>: Estado da Bahia (Cabeamento, Switches e </a:t>
            </a:r>
            <a:r>
              <a:rPr lang="pt-BR" sz="1300" i="1" dirty="0" err="1"/>
              <a:t>APs</a:t>
            </a:r>
            <a:r>
              <a:rPr lang="pt-BR" sz="1300" i="1" dirty="0"/>
              <a:t>) e Estado do Pará (Internet Satélite de baixa órbita).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>
              <a:sym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/>
              <a:t>Arquitetura de rede com roteador, pontos de acesso e switches do mesmo fabricante, garantindo interoperabilidade nativa e gestão unificada;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/>
              <a:t>Gerenciamento centralizado em nuvem e autenticação via Google </a:t>
            </a:r>
            <a:r>
              <a:rPr lang="pt-BR" sz="1300" i="1" dirty="0" err="1"/>
              <a:t>Workspace</a:t>
            </a:r>
            <a:r>
              <a:rPr lang="pt-BR" sz="1300" i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>
                <a:sym typeface="Montserrat"/>
              </a:rPr>
              <a:t>Equipe qualificada e alinhada com o projeto;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/>
              <a:t>Através do recurso do PROGEFE, foi possível garantir que empresas, uma vez credenciada, possam dar manutenção na rede da unidade escolar;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/>
              <a:t>Garantir controle rigoroso sobre as informações de link das escolas.</a:t>
            </a:r>
          </a:p>
        </p:txBody>
      </p:sp>
      <p:sp>
        <p:nvSpPr>
          <p:cNvPr id="13" name="Google Shape;61;p9">
            <a:extLst>
              <a:ext uri="{FF2B5EF4-FFF2-40B4-BE49-F238E27FC236}">
                <a16:creationId xmlns:a16="http://schemas.microsoft.com/office/drawing/2014/main" id="{A7F7A02E-298A-4305-B627-8B5DCF70A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150" y="242101"/>
            <a:ext cx="4524526" cy="117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pt-BR" sz="1600" dirty="0">
                <a:solidFill>
                  <a:srgbClr val="006FC0"/>
                </a:solidFill>
              </a:rPr>
              <a:t>Implantação - Wi-Fi 6 e Internet Satélite nas Escolas da Rede Estadual do Espírito Santo</a:t>
            </a:r>
            <a:br>
              <a:rPr lang="pt-BR" sz="2400" dirty="0">
                <a:solidFill>
                  <a:srgbClr val="006FC0"/>
                </a:solidFill>
              </a:rPr>
            </a:br>
            <a:br>
              <a:rPr lang="pt-BR" sz="2200" dirty="0">
                <a:solidFill>
                  <a:srgbClr val="006FC0"/>
                </a:solidFill>
              </a:rPr>
            </a:br>
            <a:endParaRPr sz="2200" dirty="0">
              <a:solidFill>
                <a:srgbClr val="009FE3"/>
              </a:solidFill>
            </a:endParaRPr>
          </a:p>
        </p:txBody>
      </p:sp>
      <p:sp>
        <p:nvSpPr>
          <p:cNvPr id="15" name="Google Shape;71;p9">
            <a:extLst>
              <a:ext uri="{FF2B5EF4-FFF2-40B4-BE49-F238E27FC236}">
                <a16:creationId xmlns:a16="http://schemas.microsoft.com/office/drawing/2014/main" id="{D0A027EF-C345-4E0D-B505-B2D5420355AE}"/>
              </a:ext>
            </a:extLst>
          </p:cNvPr>
          <p:cNvSpPr txBox="1"/>
          <p:nvPr/>
        </p:nvSpPr>
        <p:spPr>
          <a:xfrm>
            <a:off x="376477" y="761291"/>
            <a:ext cx="83737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Estratégias e ferramentas </a:t>
            </a:r>
            <a:endParaRPr lang="pt-BR" sz="18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4E45F5C-46CC-44A1-A0B2-25F4251DB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49" y="67592"/>
            <a:ext cx="750601" cy="716199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7B9F6E1-1DFD-4FE0-A6A6-D0FAB2072208}"/>
              </a:ext>
            </a:extLst>
          </p:cNvPr>
          <p:cNvCxnSpPr>
            <a:cxnSpLocks/>
          </p:cNvCxnSpPr>
          <p:nvPr/>
        </p:nvCxnSpPr>
        <p:spPr>
          <a:xfrm>
            <a:off x="341150" y="783791"/>
            <a:ext cx="7499965" cy="0"/>
          </a:xfrm>
          <a:prstGeom prst="line">
            <a:avLst/>
          </a:prstGeom>
          <a:ln w="19050">
            <a:solidFill>
              <a:srgbClr val="ED9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385050" y="4708269"/>
            <a:ext cx="1762225" cy="395100"/>
            <a:chOff x="385050" y="4708269"/>
            <a:chExt cx="1762225" cy="395100"/>
          </a:xfrm>
        </p:grpSpPr>
        <p:pic>
          <p:nvPicPr>
            <p:cNvPr id="96" name="Google Shape;9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9475" y="4829801"/>
              <a:ext cx="877800" cy="19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1"/>
            <p:cNvSpPr txBox="1"/>
            <p:nvPr/>
          </p:nvSpPr>
          <p:spPr>
            <a:xfrm>
              <a:off x="385050" y="4708269"/>
              <a:ext cx="141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GT DE 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TECNOLOGIA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" name="Google Shape;99;p11"/>
          <p:cNvSpPr/>
          <p:nvPr/>
        </p:nvSpPr>
        <p:spPr>
          <a:xfrm>
            <a:off x="1678119" y="1264709"/>
            <a:ext cx="7051481" cy="3147062"/>
          </a:xfrm>
          <a:prstGeom prst="roundRect">
            <a:avLst>
              <a:gd name="adj" fmla="val 16667"/>
            </a:avLst>
          </a:prstGeom>
          <a:solidFill>
            <a:srgbClr val="006FC0"/>
          </a:solidFill>
          <a:ln w="9525" cap="flat" cmpd="sng">
            <a:solidFill>
              <a:srgbClr val="3EB1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385050" y="1350533"/>
            <a:ext cx="8234150" cy="328092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6F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/>
              <a:t>Adequação da infraestrutura (prédios antigos e barreiras físicas);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/>
              <a:t>Falta de cabeamento do switch até o AP, (resolvido com a aquisição do serviço de cabeamento);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/>
              <a:t>Mostrar para a gestão escolar a necessidade da implantação;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>
                <a:sym typeface="Montserrat"/>
              </a:rPr>
              <a:t>Garantir que o controle dos links de internet sigam atualizados, contendo informações como quantidade, provedor, vencimento, velocidade, </a:t>
            </a:r>
            <a:r>
              <a:rPr lang="pt-BR" sz="1300" i="1" dirty="0">
                <a:solidFill>
                  <a:schemeClr val="tx1"/>
                </a:solidFill>
                <a:sym typeface="Montserrat"/>
              </a:rPr>
              <a:t>proporção internet x aluno, quantidade de </a:t>
            </a:r>
            <a:r>
              <a:rPr lang="pt-BR" sz="1300" i="1" dirty="0" err="1">
                <a:solidFill>
                  <a:schemeClr val="tx1"/>
                </a:solidFill>
                <a:sym typeface="Montserrat"/>
              </a:rPr>
              <a:t>APs</a:t>
            </a:r>
            <a:r>
              <a:rPr lang="pt-BR" sz="1300" i="1" dirty="0">
                <a:solidFill>
                  <a:schemeClr val="tx1"/>
                </a:solidFill>
                <a:sym typeface="Montserrat"/>
              </a:rPr>
              <a:t> por unidade escolar e outros;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>
              <a:sym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>
                <a:sym typeface="Montserrat"/>
              </a:rPr>
              <a:t>Garantir que as contratadas sigam os parâmetros de configuração definidos pela GTI;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>
              <a:sym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>
                <a:sym typeface="Montserrat"/>
              </a:rPr>
              <a:t>Garantir que, quando um equipamento ficar offline, o tratamento seja imediato;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300" i="1" dirty="0">
              <a:sym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300" i="1" dirty="0">
                <a:sym typeface="Montserrat"/>
              </a:rPr>
              <a:t>Entrega de Terminais Integrados Inteligentes, um por sala de aula, Programa Escolas do Futuro.</a:t>
            </a:r>
          </a:p>
        </p:txBody>
      </p:sp>
      <p:sp>
        <p:nvSpPr>
          <p:cNvPr id="13" name="Google Shape;61;p9">
            <a:extLst>
              <a:ext uri="{FF2B5EF4-FFF2-40B4-BE49-F238E27FC236}">
                <a16:creationId xmlns:a16="http://schemas.microsoft.com/office/drawing/2014/main" id="{A7F7A02E-298A-4305-B627-8B5DCF70A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150" y="242101"/>
            <a:ext cx="4524526" cy="117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pt-BR" sz="1600" dirty="0">
                <a:solidFill>
                  <a:srgbClr val="006FC0"/>
                </a:solidFill>
              </a:rPr>
              <a:t>Implantação - Wi-Fi 6 e Internet Satélite nas Escolas da Rede Estadual do Espírito Santo</a:t>
            </a:r>
            <a:br>
              <a:rPr lang="pt-BR" sz="2400" dirty="0">
                <a:solidFill>
                  <a:srgbClr val="006FC0"/>
                </a:solidFill>
              </a:rPr>
            </a:br>
            <a:br>
              <a:rPr lang="pt-BR" sz="2200" dirty="0">
                <a:solidFill>
                  <a:srgbClr val="006FC0"/>
                </a:solidFill>
              </a:rPr>
            </a:br>
            <a:endParaRPr sz="2200" dirty="0">
              <a:solidFill>
                <a:srgbClr val="009FE3"/>
              </a:solidFill>
            </a:endParaRPr>
          </a:p>
        </p:txBody>
      </p:sp>
      <p:sp>
        <p:nvSpPr>
          <p:cNvPr id="15" name="Google Shape;71;p9">
            <a:extLst>
              <a:ext uri="{FF2B5EF4-FFF2-40B4-BE49-F238E27FC236}">
                <a16:creationId xmlns:a16="http://schemas.microsoft.com/office/drawing/2014/main" id="{D0A027EF-C345-4E0D-B505-B2D5420355AE}"/>
              </a:ext>
            </a:extLst>
          </p:cNvPr>
          <p:cNvSpPr txBox="1"/>
          <p:nvPr/>
        </p:nvSpPr>
        <p:spPr>
          <a:xfrm>
            <a:off x="376477" y="761291"/>
            <a:ext cx="83737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Desafios </a:t>
            </a:r>
            <a:endParaRPr lang="pt-BR" sz="18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4E45F5C-46CC-44A1-A0B2-25F4251DB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49" y="67592"/>
            <a:ext cx="750601" cy="716199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7B9F6E1-1DFD-4FE0-A6A6-D0FAB2072208}"/>
              </a:ext>
            </a:extLst>
          </p:cNvPr>
          <p:cNvCxnSpPr>
            <a:cxnSpLocks/>
          </p:cNvCxnSpPr>
          <p:nvPr/>
        </p:nvCxnSpPr>
        <p:spPr>
          <a:xfrm>
            <a:off x="341150" y="783791"/>
            <a:ext cx="7499965" cy="0"/>
          </a:xfrm>
          <a:prstGeom prst="line">
            <a:avLst/>
          </a:prstGeom>
          <a:ln w="19050">
            <a:solidFill>
              <a:srgbClr val="ED9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9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385050" y="4708269"/>
            <a:ext cx="1762225" cy="395100"/>
            <a:chOff x="385050" y="4708269"/>
            <a:chExt cx="1762225" cy="395100"/>
          </a:xfrm>
        </p:grpSpPr>
        <p:pic>
          <p:nvPicPr>
            <p:cNvPr id="96" name="Google Shape;9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9475" y="4829801"/>
              <a:ext cx="877800" cy="19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1"/>
            <p:cNvSpPr txBox="1"/>
            <p:nvPr/>
          </p:nvSpPr>
          <p:spPr>
            <a:xfrm>
              <a:off x="385050" y="4708269"/>
              <a:ext cx="141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GT DE 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TECNOLOGIA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" name="Google Shape;99;p11"/>
          <p:cNvSpPr/>
          <p:nvPr/>
        </p:nvSpPr>
        <p:spPr>
          <a:xfrm>
            <a:off x="1678119" y="1264709"/>
            <a:ext cx="7051481" cy="3220740"/>
          </a:xfrm>
          <a:prstGeom prst="roundRect">
            <a:avLst>
              <a:gd name="adj" fmla="val 16667"/>
            </a:avLst>
          </a:prstGeom>
          <a:solidFill>
            <a:srgbClr val="006FC0"/>
          </a:solidFill>
          <a:ln w="9525" cap="flat" cmpd="sng">
            <a:solidFill>
              <a:srgbClr val="3EB1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385050" y="1350533"/>
            <a:ext cx="8234150" cy="33577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6F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R$ 121,5 milhões investidos</a:t>
            </a:r>
            <a:r>
              <a:rPr lang="pt-BR" sz="1200" i="1" dirty="0"/>
              <a:t> em equipamentos e serviços;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392 sites implantados e monitorados</a:t>
            </a:r>
            <a:r>
              <a:rPr lang="pt-BR" sz="1200" i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7.128 ativos de rede</a:t>
            </a:r>
            <a:r>
              <a:rPr lang="pt-BR" sz="1200" i="1" dirty="0"/>
              <a:t>, sendo 366 roteadores, 5.981 </a:t>
            </a:r>
            <a:r>
              <a:rPr lang="pt-BR" sz="1200" i="1" dirty="0" err="1"/>
              <a:t>APs</a:t>
            </a:r>
            <a:r>
              <a:rPr lang="pt-BR" sz="1200" i="1" dirty="0"/>
              <a:t> e 781 switches;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100% das escolas com cobertura Wi-Fi 2,4 GHz</a:t>
            </a:r>
            <a:r>
              <a:rPr lang="pt-BR" sz="1200" i="1" dirty="0"/>
              <a:t>, sem áreas de sombra;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30% das escolas em expansão para 5,8 GHz</a:t>
            </a:r>
            <a:r>
              <a:rPr lang="pt-BR" sz="1200" i="1" dirty="0"/>
              <a:t>, com previsão de conclusão até outubro de 2026;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1 AP por sala de aula</a:t>
            </a:r>
            <a:r>
              <a:rPr lang="pt-BR" sz="1200" i="1" dirty="0"/>
              <a:t> como meta de expansão;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Sistema de Gestão Escolar </a:t>
            </a:r>
            <a:r>
              <a:rPr lang="pt-BR" sz="1200" i="1" dirty="0"/>
              <a:t>ganhou mais agilidade em processos críticos como notas, censos e matrículas.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Abertura automática de chamado após 6 horas de indisponibilidade</a:t>
            </a:r>
            <a:r>
              <a:rPr lang="pt-BR" sz="1200" i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i="1" dirty="0"/>
              <a:t>Internet satélite em implantação</a:t>
            </a:r>
            <a:r>
              <a:rPr lang="pt-BR" sz="1200" i="1" dirty="0"/>
              <a:t> para reforço das unidades que ainda não atingem o parâmetro de 1 Mbps por aluno.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i="1" dirty="0"/>
          </a:p>
        </p:txBody>
      </p:sp>
      <p:sp>
        <p:nvSpPr>
          <p:cNvPr id="13" name="Google Shape;61;p9">
            <a:extLst>
              <a:ext uri="{FF2B5EF4-FFF2-40B4-BE49-F238E27FC236}">
                <a16:creationId xmlns:a16="http://schemas.microsoft.com/office/drawing/2014/main" id="{A7F7A02E-298A-4305-B627-8B5DCF70A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150" y="242101"/>
            <a:ext cx="4524526" cy="117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pt-BR" sz="1600" dirty="0">
                <a:solidFill>
                  <a:srgbClr val="006FC0"/>
                </a:solidFill>
              </a:rPr>
              <a:t>Implantação - Wi-Fi 6 e Internet Satélite nas Escolas da Rede Estadual do Espírito Santo</a:t>
            </a:r>
            <a:br>
              <a:rPr lang="pt-BR" sz="2400" dirty="0">
                <a:solidFill>
                  <a:srgbClr val="006FC0"/>
                </a:solidFill>
              </a:rPr>
            </a:br>
            <a:br>
              <a:rPr lang="pt-BR" sz="2200" dirty="0">
                <a:solidFill>
                  <a:srgbClr val="006FC0"/>
                </a:solidFill>
              </a:rPr>
            </a:br>
            <a:endParaRPr sz="2200" dirty="0">
              <a:solidFill>
                <a:srgbClr val="009FE3"/>
              </a:solidFill>
            </a:endParaRPr>
          </a:p>
        </p:txBody>
      </p:sp>
      <p:sp>
        <p:nvSpPr>
          <p:cNvPr id="15" name="Google Shape;71;p9">
            <a:extLst>
              <a:ext uri="{FF2B5EF4-FFF2-40B4-BE49-F238E27FC236}">
                <a16:creationId xmlns:a16="http://schemas.microsoft.com/office/drawing/2014/main" id="{D0A027EF-C345-4E0D-B505-B2D5420355AE}"/>
              </a:ext>
            </a:extLst>
          </p:cNvPr>
          <p:cNvSpPr txBox="1"/>
          <p:nvPr/>
        </p:nvSpPr>
        <p:spPr>
          <a:xfrm>
            <a:off x="376477" y="761291"/>
            <a:ext cx="83737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Resultados </a:t>
            </a:r>
            <a:endParaRPr lang="pt-BR" sz="18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4E45F5C-46CC-44A1-A0B2-25F4251DB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49" y="67592"/>
            <a:ext cx="750601" cy="716199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7B9F6E1-1DFD-4FE0-A6A6-D0FAB2072208}"/>
              </a:ext>
            </a:extLst>
          </p:cNvPr>
          <p:cNvCxnSpPr>
            <a:cxnSpLocks/>
          </p:cNvCxnSpPr>
          <p:nvPr/>
        </p:nvCxnSpPr>
        <p:spPr>
          <a:xfrm>
            <a:off x="341150" y="783791"/>
            <a:ext cx="7499965" cy="0"/>
          </a:xfrm>
          <a:prstGeom prst="line">
            <a:avLst/>
          </a:prstGeom>
          <a:ln w="19050">
            <a:solidFill>
              <a:srgbClr val="ED9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5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1"/>
          <p:cNvGrpSpPr/>
          <p:nvPr/>
        </p:nvGrpSpPr>
        <p:grpSpPr>
          <a:xfrm>
            <a:off x="385050" y="4708269"/>
            <a:ext cx="1762225" cy="395100"/>
            <a:chOff x="385050" y="4708269"/>
            <a:chExt cx="1762225" cy="395100"/>
          </a:xfrm>
        </p:grpSpPr>
        <p:pic>
          <p:nvPicPr>
            <p:cNvPr id="96" name="Google Shape;96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69475" y="4829801"/>
              <a:ext cx="877800" cy="197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1"/>
            <p:cNvSpPr txBox="1"/>
            <p:nvPr/>
          </p:nvSpPr>
          <p:spPr>
            <a:xfrm>
              <a:off x="385050" y="4708269"/>
              <a:ext cx="1415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GT DE 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900" b="1">
                  <a:solidFill>
                    <a:srgbClr val="006FC0"/>
                  </a:solidFill>
                  <a:latin typeface="Roboto"/>
                  <a:ea typeface="Roboto"/>
                  <a:cs typeface="Roboto"/>
                  <a:sym typeface="Roboto"/>
                </a:rPr>
                <a:t>TECNOLOGIA</a:t>
              </a:r>
              <a:endParaRPr sz="900" b="1">
                <a:solidFill>
                  <a:srgbClr val="006FC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9" name="Google Shape;99;p11"/>
          <p:cNvSpPr/>
          <p:nvPr/>
        </p:nvSpPr>
        <p:spPr>
          <a:xfrm>
            <a:off x="1678119" y="1264709"/>
            <a:ext cx="7051481" cy="2846762"/>
          </a:xfrm>
          <a:prstGeom prst="roundRect">
            <a:avLst>
              <a:gd name="adj" fmla="val 16667"/>
            </a:avLst>
          </a:prstGeom>
          <a:solidFill>
            <a:srgbClr val="006FC0"/>
          </a:solidFill>
          <a:ln w="9525" cap="flat" cmpd="sng">
            <a:solidFill>
              <a:srgbClr val="3EB1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385050" y="1350534"/>
            <a:ext cx="8234150" cy="2967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6FC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/>
              <a:t>Planejamento e mapeamento prévio da infraestrutura são essenciais;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/>
              <a:t>Adoção de tecnologia de ponta garante escalabilidade, solução reconhecida entre as principais do mercado, conforme referência do </a:t>
            </a:r>
            <a:r>
              <a:rPr lang="pt-BR" i="1" dirty="0" err="1"/>
              <a:t>Gartner</a:t>
            </a:r>
            <a:r>
              <a:rPr lang="pt-BR" i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/>
              <a:t>Gestão centralizada e monitoramento reduzem falhas;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/>
              <a:t>Ter um contrato de cabeamento garante agilidade na implantação;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/>
              <a:t>Outras redes devem priorizar conectividade como base para uma educação digital de qualidade.</a:t>
            </a:r>
          </a:p>
        </p:txBody>
      </p:sp>
      <p:sp>
        <p:nvSpPr>
          <p:cNvPr id="13" name="Google Shape;61;p9">
            <a:extLst>
              <a:ext uri="{FF2B5EF4-FFF2-40B4-BE49-F238E27FC236}">
                <a16:creationId xmlns:a16="http://schemas.microsoft.com/office/drawing/2014/main" id="{A7F7A02E-298A-4305-B627-8B5DCF70A7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150" y="242101"/>
            <a:ext cx="4524526" cy="117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>
              <a:buClr>
                <a:schemeClr val="dk1"/>
              </a:buClr>
            </a:pPr>
            <a:r>
              <a:rPr lang="pt-BR" sz="1600" dirty="0">
                <a:solidFill>
                  <a:srgbClr val="006FC0"/>
                </a:solidFill>
              </a:rPr>
              <a:t>Implantação - Wi-Fi 6 e Internet Satélite nas Escolas da Rede Estadual do Espírito Santo</a:t>
            </a:r>
            <a:br>
              <a:rPr lang="pt-BR" sz="2400" dirty="0">
                <a:solidFill>
                  <a:srgbClr val="006FC0"/>
                </a:solidFill>
              </a:rPr>
            </a:br>
            <a:br>
              <a:rPr lang="pt-BR" sz="2200" dirty="0">
                <a:solidFill>
                  <a:srgbClr val="006FC0"/>
                </a:solidFill>
              </a:rPr>
            </a:br>
            <a:endParaRPr sz="2200" dirty="0">
              <a:solidFill>
                <a:srgbClr val="009FE3"/>
              </a:solidFill>
            </a:endParaRPr>
          </a:p>
        </p:txBody>
      </p:sp>
      <p:sp>
        <p:nvSpPr>
          <p:cNvPr id="15" name="Google Shape;71;p9">
            <a:extLst>
              <a:ext uri="{FF2B5EF4-FFF2-40B4-BE49-F238E27FC236}">
                <a16:creationId xmlns:a16="http://schemas.microsoft.com/office/drawing/2014/main" id="{D0A027EF-C345-4E0D-B505-B2D5420355AE}"/>
              </a:ext>
            </a:extLst>
          </p:cNvPr>
          <p:cNvSpPr txBox="1"/>
          <p:nvPr/>
        </p:nvSpPr>
        <p:spPr>
          <a:xfrm>
            <a:off x="376477" y="761291"/>
            <a:ext cx="837373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1800" b="1" dirty="0">
                <a:solidFill>
                  <a:srgbClr val="006FC0"/>
                </a:solidFill>
                <a:latin typeface="Calibri"/>
                <a:ea typeface="Calibri"/>
                <a:cs typeface="Calibri"/>
                <a:sym typeface="Calibri"/>
              </a:rPr>
              <a:t>Aprendizados e recomendações </a:t>
            </a:r>
            <a:endParaRPr lang="pt-BR" sz="180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4E45F5C-46CC-44A1-A0B2-25F4251DB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249" y="67592"/>
            <a:ext cx="750601" cy="716199"/>
          </a:xfrm>
          <a:prstGeom prst="rect">
            <a:avLst/>
          </a:prstGeom>
        </p:spPr>
      </p:pic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7B9F6E1-1DFD-4FE0-A6A6-D0FAB2072208}"/>
              </a:ext>
            </a:extLst>
          </p:cNvPr>
          <p:cNvCxnSpPr>
            <a:cxnSpLocks/>
          </p:cNvCxnSpPr>
          <p:nvPr/>
        </p:nvCxnSpPr>
        <p:spPr>
          <a:xfrm>
            <a:off x="341150" y="783791"/>
            <a:ext cx="7499965" cy="0"/>
          </a:xfrm>
          <a:prstGeom prst="line">
            <a:avLst/>
          </a:prstGeom>
          <a:ln w="19050">
            <a:solidFill>
              <a:srgbClr val="ED9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98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A7C1CA5-8222-4809-9F79-E92A9A61B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198" y="0"/>
            <a:ext cx="5998802" cy="5143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AC9181-28F7-1474-387F-F91B94914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45198" cy="51435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4FE0624-CD09-2C72-CE25-95CE82EFD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196" y="0"/>
            <a:ext cx="5998803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D93DBE0-393E-4CEA-86D3-ACB5D947B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5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4673</TotalTime>
  <Words>777</Words>
  <Application>Microsoft Office PowerPoint</Application>
  <PresentationFormat>Apresentação na tela (16:9)</PresentationFormat>
  <Paragraphs>135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Roboto</vt:lpstr>
      <vt:lpstr>Montserrat</vt:lpstr>
      <vt:lpstr>Calibri</vt:lpstr>
      <vt:lpstr>Office Theme</vt:lpstr>
      <vt:lpstr>Infraestrutura: Conectividade e Dispositivos </vt:lpstr>
      <vt:lpstr>Implantação - Wi-Fi 6 e Internet Satélite nas Escolas da Rede Estadual do Espírito Santo  </vt:lpstr>
      <vt:lpstr>Implantação - Wi-Fi 6 e Internet Satélite nas Escolas da Rede Estadual do Espírito Santo  </vt:lpstr>
      <vt:lpstr>Implantação - Wi-Fi 6 e Internet Satélite nas Escolas da Rede Estadual do Espírito Santo  </vt:lpstr>
      <vt:lpstr>Implantação - Wi-Fi 6 e Internet Satélite nas Escolas da Rede Estadual do Espírito Santo  </vt:lpstr>
      <vt:lpstr>Implantação - Wi-Fi 6 e Internet Satélite nas Escolas da Rede Estadual do Espírito Santo  </vt:lpstr>
      <vt:lpstr>Implantação - Wi-Fi 6 e Internet Satélite nas Escolas da Rede Estadual do Espírito Santo 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Infraestrutura: Conectividade e Dispositivos</dc:title>
  <dc:creator>Thais Righetto</dc:creator>
  <cp:lastModifiedBy>Thais Righetto</cp:lastModifiedBy>
  <cp:revision>111</cp:revision>
  <dcterms:modified xsi:type="dcterms:W3CDTF">2026-05-19T17:50:35Z</dcterms:modified>
</cp:coreProperties>
</file>