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5" r:id="rId1"/>
    <p:sldMasterId id="2147483696" r:id="rId2"/>
  </p:sldMasterIdLst>
  <p:notesMasterIdLst>
    <p:notesMasterId r:id="rId2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24"/>
      <p:bold r:id="rId25"/>
      <p:italic r:id="rId26"/>
      <p:boldItalic r:id="rId27"/>
    </p:embeddedFont>
    <p:embeddedFont>
      <p:font typeface="Montserrat ExtraBold" panose="00000900000000000000" pitchFamily="2" charset="0"/>
      <p:bold r:id="rId28"/>
      <p:boldItalic r:id="rId29"/>
    </p:embeddedFont>
    <p:embeddedFont>
      <p:font typeface="Montserrat Medium" panose="00000600000000000000" pitchFamily="2" charset="0"/>
      <p:regular r:id="rId30"/>
      <p:bold r:id="rId31"/>
      <p:italic r:id="rId32"/>
      <p:boldItalic r:id="rId33"/>
    </p:embeddedFont>
    <p:embeddedFont>
      <p:font typeface="Montserrat SemiBold" panose="00000700000000000000" pitchFamily="2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418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a87deb4566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a87deb4566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a87deb4566_0_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a87deb4566_0_4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a87deb4566_0_4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a87deb4566_0_4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a87deb4566_0_4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a87deb4566_0_4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a87deb4566_0_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3a87deb4566_0_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a87deb4566_0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3a87deb4566_0_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Ao final das aulas no RCO + Aulas, o professor encontra a indicação da atividade correspondente no curso da Khan Academy, facilitando a integração entre o material didático e a prática digital.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Cursos Matemática Paraná alinhados ao Currículo Paranaense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Sequência de conteúdos integrada ao RCO + Aulas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Curadoria e validação pela equipe de Currículo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Material estruturado para atender às necessidades da rede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Uso semanal, de acordo com a rotina de uso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a87deb4566_0_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3a87deb4566_0_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Não se trata apenas de ensinar o conteúdo atual — mas de garantir que o estudante tenha base para aprender.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a87deb4566_0_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3a87deb4566_0_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a87deb4566_0_5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APOIO NO PROCESSO DE ENSINO E APRENDIZAGEM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REDAÇÃO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KHANMIGO (COMO UM AUXÍLIO PARA A APRENDIZAGEM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ALLURA (AJUDA A APRENDER PROGRAMAÇÃO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g3a87deb4566_0_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75" y="685800"/>
            <a:ext cx="4572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a87deb4566_0_5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3a87deb4566_0_5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3a87deb4566_0_5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3a87deb4566_0_5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a87deb4566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a87deb4566_0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3a87deb4566_0_5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3a87deb4566_0_5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a87deb4566_0_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a87deb4566_0_3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a87deb4566_0_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a87deb4566_0_3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a87deb4566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a87deb4566_0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a87deb4566_0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a87deb4566_0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a87deb4566_0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a87deb4566_0_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a87deb4566_0_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a87deb4566_0_4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a87deb4566_0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a87deb4566_0_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a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ado 4">
  <p:cSld name="CUSTOM_27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4" name="Google Shape;24;p11" title="CED_MatematicaPR_2026 (5)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#9 Impactful image slide 4">
  <p:cSld name="CUSTOM_4_1_1_1_1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12"/>
          <p:cNvPicPr preferRelativeResize="0"/>
          <p:nvPr/>
        </p:nvPicPr>
        <p:blipFill rotWithShape="1">
          <a:blip r:embed="rId2">
            <a:alphaModFix/>
          </a:blip>
          <a:srcRect r="56221"/>
          <a:stretch/>
        </p:blipFill>
        <p:spPr>
          <a:xfrm>
            <a:off x="121300" y="117000"/>
            <a:ext cx="805374" cy="40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12" title="MatematicaPR_horiz_principal (2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8251" y="4790924"/>
            <a:ext cx="1292948" cy="27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12" title="BrasaoSEED(HP-CMYK)@4x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02438" y="4753598"/>
            <a:ext cx="936207" cy="352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#9 Impactful image slide 4 2">
  <p:cSld name="CUSTOM_4_1_1_1_1_2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13"/>
          <p:cNvPicPr preferRelativeResize="0"/>
          <p:nvPr/>
        </p:nvPicPr>
        <p:blipFill rotWithShape="1">
          <a:blip r:embed="rId2">
            <a:alphaModFix/>
          </a:blip>
          <a:srcRect r="56221"/>
          <a:stretch/>
        </p:blipFill>
        <p:spPr>
          <a:xfrm>
            <a:off x="8302825" y="39925"/>
            <a:ext cx="805374" cy="40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13" title="MatematicaPR_horiz_principal (2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3026" y="4784849"/>
            <a:ext cx="1292948" cy="27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13" title="BrasaoSEED(HP-CMYK)@4x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13" y="4747523"/>
            <a:ext cx="936207" cy="352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#9 Impactful image slide 4 1">
  <p:cSld name="CUSTOM_4_1_1_1_1_1">
    <p:bg>
      <p:bgPr>
        <a:solidFill>
          <a:srgbClr val="0072BC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4" title="BrasaoSEED(HN-Colorido)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7750" y="4584638"/>
            <a:ext cx="1163023" cy="43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14"/>
          <p:cNvPicPr preferRelativeResize="0"/>
          <p:nvPr/>
        </p:nvPicPr>
        <p:blipFill rotWithShape="1">
          <a:blip r:embed="rId3">
            <a:alphaModFix/>
          </a:blip>
          <a:srcRect r="54743"/>
          <a:stretch/>
        </p:blipFill>
        <p:spPr>
          <a:xfrm>
            <a:off x="147750" y="80650"/>
            <a:ext cx="805275" cy="39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14" title="MatematicaPR_horiz_alternativ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7975" y="4659325"/>
            <a:ext cx="1690127" cy="36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#9 Impactful image slide 4 1 3">
  <p:cSld name="CUSTOM_4_1_1_1_1_1_3">
    <p:bg>
      <p:bgPr>
        <a:solidFill>
          <a:srgbClr val="0072BC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15" title="BrasaoSEED(HN-Colorido)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7750" y="4584638"/>
            <a:ext cx="1163023" cy="43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15"/>
          <p:cNvPicPr preferRelativeResize="0"/>
          <p:nvPr/>
        </p:nvPicPr>
        <p:blipFill rotWithShape="1">
          <a:blip r:embed="rId3">
            <a:alphaModFix/>
          </a:blip>
          <a:srcRect r="54743"/>
          <a:stretch/>
        </p:blipFill>
        <p:spPr>
          <a:xfrm>
            <a:off x="147750" y="80650"/>
            <a:ext cx="805275" cy="39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#9 Impactful image slide 4 1 2">
  <p:cSld name="CUSTOM_4_1_1_1_1_1_2">
    <p:bg>
      <p:bgPr>
        <a:solidFill>
          <a:srgbClr val="0072BC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16" title="BrasaoSEED(HN-Colorido)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7750" y="4584638"/>
            <a:ext cx="1163023" cy="43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16"/>
          <p:cNvPicPr preferRelativeResize="0"/>
          <p:nvPr/>
        </p:nvPicPr>
        <p:blipFill rotWithShape="1">
          <a:blip r:embed="rId3">
            <a:alphaModFix/>
          </a:blip>
          <a:srcRect r="54743"/>
          <a:stretch/>
        </p:blipFill>
        <p:spPr>
          <a:xfrm>
            <a:off x="8290075" y="4644038"/>
            <a:ext cx="805275" cy="39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16" title="MatematicaPR_horiz_alternativ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7975" y="4659325"/>
            <a:ext cx="1690127" cy="36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#9 Impactful image slide 4 1 2 3">
  <p:cSld name="CUSTOM_4_1_1_1_1_1_2_3">
    <p:bg>
      <p:bgPr>
        <a:solidFill>
          <a:srgbClr val="0072BC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17" title="BrasaoSEED(HN-Colorido)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7750" y="4584638"/>
            <a:ext cx="1163023" cy="43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17"/>
          <p:cNvPicPr preferRelativeResize="0"/>
          <p:nvPr/>
        </p:nvPicPr>
        <p:blipFill rotWithShape="1">
          <a:blip r:embed="rId3">
            <a:alphaModFix/>
          </a:blip>
          <a:srcRect r="54743"/>
          <a:stretch/>
        </p:blipFill>
        <p:spPr>
          <a:xfrm>
            <a:off x="8290075" y="40113"/>
            <a:ext cx="805275" cy="39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17" title="MatematicaPR_horiz_alternativ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7975" y="4659325"/>
            <a:ext cx="1690127" cy="36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#9 Impactful image slide 4 1 2 2">
  <p:cSld name="CUSTOM_4_1_1_1_1_1_2_2">
    <p:bg>
      <p:bgPr>
        <a:solidFill>
          <a:srgbClr val="0072BC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8" title="BrasaoSEED(HN-Colorido)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40975" y="4640688"/>
            <a:ext cx="1163023" cy="43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18"/>
          <p:cNvPicPr preferRelativeResize="0"/>
          <p:nvPr/>
        </p:nvPicPr>
        <p:blipFill rotWithShape="1">
          <a:blip r:embed="rId3">
            <a:alphaModFix/>
          </a:blip>
          <a:srcRect r="54743"/>
          <a:stretch/>
        </p:blipFill>
        <p:spPr>
          <a:xfrm>
            <a:off x="8276050" y="54113"/>
            <a:ext cx="805275" cy="39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18" title="MatematicaPR_horiz_alternativ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91200" y="4715375"/>
            <a:ext cx="1690127" cy="36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#9 Impactful image slide 4 1 2 1">
  <p:cSld name="CUSTOM_4_1_1_1_1_1_2_1">
    <p:bg>
      <p:bgPr>
        <a:solidFill>
          <a:srgbClr val="0072BC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19" title="BrasaoSEED(HN-Colorido)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64275" y="4630363"/>
            <a:ext cx="1163023" cy="43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9"/>
          <p:cNvPicPr preferRelativeResize="0"/>
          <p:nvPr/>
        </p:nvPicPr>
        <p:blipFill rotWithShape="1">
          <a:blip r:embed="rId3">
            <a:alphaModFix/>
          </a:blip>
          <a:srcRect r="54743"/>
          <a:stretch/>
        </p:blipFill>
        <p:spPr>
          <a:xfrm>
            <a:off x="58325" y="73338"/>
            <a:ext cx="805275" cy="39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9" title="MatematicaPR_horiz_alternativ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14500" y="4705050"/>
            <a:ext cx="1690127" cy="36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#9 Impactful image slide 4 1 1">
  <p:cSld name="CUSTOM_4_1_1_1_1_1_1">
    <p:bg>
      <p:bgPr>
        <a:solidFill>
          <a:srgbClr val="0D94EB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20" title="BrasaoSEED(HN-Colorido)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7750" y="4584638"/>
            <a:ext cx="1163023" cy="43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20"/>
          <p:cNvPicPr preferRelativeResize="0"/>
          <p:nvPr/>
        </p:nvPicPr>
        <p:blipFill rotWithShape="1">
          <a:blip r:embed="rId3">
            <a:alphaModFix/>
          </a:blip>
          <a:srcRect r="54743"/>
          <a:stretch/>
        </p:blipFill>
        <p:spPr>
          <a:xfrm>
            <a:off x="147750" y="80650"/>
            <a:ext cx="805275" cy="39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a 2">
  <p:cSld name="BLANK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ado 6 1 1 1">
  <p:cSld name="CUSTOM_5_1_1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21" title="Apresentação planejamento suplementos moderno branco amarelo e azul (7)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21"/>
          <p:cNvPicPr preferRelativeResize="0"/>
          <p:nvPr/>
        </p:nvPicPr>
        <p:blipFill rotWithShape="1">
          <a:blip r:embed="rId3">
            <a:alphaModFix/>
          </a:blip>
          <a:srcRect r="56221"/>
          <a:stretch/>
        </p:blipFill>
        <p:spPr>
          <a:xfrm>
            <a:off x="8295825" y="46925"/>
            <a:ext cx="805374" cy="40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21" title="MatematicaPR_horiz_principal (2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8251" y="4790924"/>
            <a:ext cx="1292948" cy="27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21" title="BrasaoSEED(HP-CMYK)@4x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02438" y="4753598"/>
            <a:ext cx="936207" cy="352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ado 6 1 1 1 2">
  <p:cSld name="CUSTOM_5_1_1_1_2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22" title="Apresentação planejamento suplementos moderno branco amarelo e azul (7)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22"/>
          <p:cNvPicPr preferRelativeResize="0"/>
          <p:nvPr/>
        </p:nvPicPr>
        <p:blipFill rotWithShape="1">
          <a:blip r:embed="rId3">
            <a:alphaModFix/>
          </a:blip>
          <a:srcRect r="56221"/>
          <a:stretch/>
        </p:blipFill>
        <p:spPr>
          <a:xfrm>
            <a:off x="8295825" y="46925"/>
            <a:ext cx="805374" cy="40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22" title="MatematicaPR_horiz_principal (2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7051" y="4769899"/>
            <a:ext cx="1292948" cy="27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22" title="BrasaoSEED(HP-CMYK)@4x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38" y="4732573"/>
            <a:ext cx="936207" cy="352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ado 6 1 1 1 1">
  <p:cSld name="CUSTOM_5_1_1_1_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23" title="Apresentação planejamento suplementos moderno branco amarelo e azul (7)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23"/>
          <p:cNvPicPr preferRelativeResize="0"/>
          <p:nvPr/>
        </p:nvPicPr>
        <p:blipFill rotWithShape="1">
          <a:blip r:embed="rId3">
            <a:alphaModFix/>
          </a:blip>
          <a:srcRect r="56221"/>
          <a:stretch/>
        </p:blipFill>
        <p:spPr>
          <a:xfrm>
            <a:off x="8288825" y="4692875"/>
            <a:ext cx="805374" cy="40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23" title="MatematicaPR_horiz_principal (2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1251" y="105274"/>
            <a:ext cx="1292948" cy="27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23" title="BrasaoSEED(HP-CMYK)@4x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95438" y="67948"/>
            <a:ext cx="936207" cy="352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4"/>
          <p:cNvSpPr txBox="1">
            <a:spLocks noGrp="1"/>
          </p:cNvSpPr>
          <p:nvPr>
            <p:ph type="ctrTitle"/>
          </p:nvPr>
        </p:nvSpPr>
        <p:spPr>
          <a:xfrm>
            <a:off x="1143001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Char char="●"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subTitle" idx="1"/>
          </p:nvPr>
        </p:nvSpPr>
        <p:spPr>
          <a:xfrm>
            <a:off x="1143001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7" name="Google Shape;77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1pPr>
            <a:lvl2pPr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2pPr>
            <a:lvl3pPr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3pPr>
            <a:lvl4pPr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4pPr>
            <a:lvl5pPr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5pPr>
            <a:lvl6pPr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6pPr>
            <a:lvl7pPr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7pPr>
            <a:lvl8pPr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8pPr>
            <a:lvl9pPr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9pPr>
          </a:lstStyle>
          <a:p>
            <a:endParaRPr/>
          </a:p>
        </p:txBody>
      </p:sp>
      <p:sp>
        <p:nvSpPr>
          <p:cNvPr id="78" name="Google Shape;78;p24"/>
          <p:cNvSpPr txBox="1">
            <a:spLocks noGrp="1"/>
          </p:cNvSpPr>
          <p:nvPr>
            <p:ph type="ftr" idx="11"/>
          </p:nvPr>
        </p:nvSpPr>
        <p:spPr>
          <a:xfrm>
            <a:off x="3028952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1pPr>
            <a:lvl2pPr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2pPr>
            <a:lvl3pPr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3pPr>
            <a:lvl4pPr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4pPr>
            <a:lvl5pPr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5pPr>
            <a:lvl6pPr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6pPr>
            <a:lvl7pPr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7pPr>
            <a:lvl8pPr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8pPr>
            <a:lvl9pPr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9pPr>
          </a:lstStyle>
          <a:p>
            <a:endParaRPr/>
          </a:p>
        </p:txBody>
      </p:sp>
      <p:sp>
        <p:nvSpPr>
          <p:cNvPr id="79" name="Google Shape;79;p24"/>
          <p:cNvSpPr txBox="1">
            <a:spLocks noGrp="1"/>
          </p:cNvSpPr>
          <p:nvPr>
            <p:ph type="sldNum" idx="12"/>
          </p:nvPr>
        </p:nvSpPr>
        <p:spPr>
          <a:xfrm>
            <a:off x="6457953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a" type="blank">
  <p:cSld name="BLANK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a 2">
  <p:cSld name="BLANK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a 2 1">
  <p:cSld name="BLANK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a 2 1 1">
  <p:cSld name="BLANK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ado 8">
  <p:cSld name="CUSTOM_31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ado 7">
  <p:cSld name="CUSTOM_3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a 2 1">
  <p:cSld name="BLANK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ado 7 1">
  <p:cSld name="CUSTOM_30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a 1">
  <p:cSld name="BLANK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91" name="Google Shape;91;p33" title="Anderfabio_Bett_2026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33" title="MatematicaPR_horiz_principal (2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8251" y="4790924"/>
            <a:ext cx="1292948" cy="27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33" title="BrasaoSEED(HP-CMYK)@4x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02438" y="4753598"/>
            <a:ext cx="936207" cy="352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ado 24">
  <p:cSld name="CUSTOM_23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4" title="Anderfabio_Bett_2026 (11)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ado 4">
  <p:cSld name="CUSTOM_27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8" name="Google Shape;98;p35" title="CED_MatematicaPR_2026 (5)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#9 Impactful image slide 4">
  <p:cSld name="CUSTOM_4_1_1_1_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36" title="MatematicaPR_horiz_principal (2)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08251" y="4790924"/>
            <a:ext cx="1292948" cy="27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36" title="BrasaoSEED(HP-CMYK)@4x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2438" y="4753598"/>
            <a:ext cx="936207" cy="352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#9 Impactful image slide 4 2">
  <p:cSld name="CUSTOM_4_1_1_1_1_2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37" title="MatematicaPR_horiz_principal (2)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3026" y="4784849"/>
            <a:ext cx="1292948" cy="27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37" title="BrasaoSEED(HP-CMYK)@4x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13" y="4747523"/>
            <a:ext cx="936207" cy="352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#9 Impactful image slide 4 1">
  <p:cSld name="CUSTOM_4_1_1_1_1_1">
    <p:bg>
      <p:bgPr>
        <a:solidFill>
          <a:srgbClr val="0072BC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38" title="BrasaoSEED(HN-Colorido)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7750" y="4584638"/>
            <a:ext cx="1163023" cy="43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38" title="MatematicaPR_horiz_alternativ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7975" y="4659325"/>
            <a:ext cx="1690127" cy="36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#9 Impactful image slide 4 1 3">
  <p:cSld name="CUSTOM_4_1_1_1_1_1_3">
    <p:bg>
      <p:bgPr>
        <a:solidFill>
          <a:srgbClr val="0072BC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39" title="BrasaoSEED(HN-Colorido)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7750" y="4584638"/>
            <a:ext cx="1163023" cy="437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#9 Impactful image slide 4 1 2">
  <p:cSld name="CUSTOM_4_1_1_1_1_1_2">
    <p:bg>
      <p:bgPr>
        <a:solidFill>
          <a:srgbClr val="0072BC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40" title="BrasaoSEED(HN-Colorido)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7750" y="4584638"/>
            <a:ext cx="1163023" cy="43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40" title="MatematicaPR_horiz_alternativ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7975" y="4659325"/>
            <a:ext cx="1690127" cy="36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#9 Impactful image slide 4 1 2 3">
  <p:cSld name="CUSTOM_4_1_1_1_1_1_2_3">
    <p:bg>
      <p:bgPr>
        <a:solidFill>
          <a:srgbClr val="0072BC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41" title="BrasaoSEED(HN-Colorido)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7750" y="4584638"/>
            <a:ext cx="1163023" cy="43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41" title="MatematicaPR_horiz_alternativ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7975" y="4659325"/>
            <a:ext cx="1690127" cy="36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a 2 1 1">
  <p:cSld name="BLANK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#9 Impactful image slide 4 1 2 2">
  <p:cSld name="CUSTOM_4_1_1_1_1_1_2_2">
    <p:bg>
      <p:bgPr>
        <a:solidFill>
          <a:srgbClr val="0072BC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42" title="BrasaoSEED(HN-Colorido)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40975" y="4640688"/>
            <a:ext cx="1163023" cy="43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42" title="MatematicaPR_horiz_alternativ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1200" y="4715375"/>
            <a:ext cx="1690127" cy="36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#9 Impactful image slide 4 1 2 1">
  <p:cSld name="CUSTOM_4_1_1_1_1_1_2_1">
    <p:bg>
      <p:bgPr>
        <a:solidFill>
          <a:srgbClr val="0072BC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43" title="BrasaoSEED(HN-Colorido)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64275" y="4630363"/>
            <a:ext cx="1163023" cy="43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43" title="MatematicaPR_horiz_alternativ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4500" y="4705050"/>
            <a:ext cx="1690127" cy="36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#9 Impactful image slide 4 1 2 1 1">
  <p:cSld name="CUSTOM_4_1_1_1_1_1_2_1_1">
    <p:bg>
      <p:bgPr>
        <a:solidFill>
          <a:srgbClr val="0072BC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44" title="BrasaoSEED(HN-Colorido)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57250" y="54463"/>
            <a:ext cx="1163023" cy="43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44" title="MatematicaPR_horiz_alternativ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7475" y="129150"/>
            <a:ext cx="1690127" cy="36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#9 Impactful image slide 4 1 1">
  <p:cSld name="CUSTOM_4_1_1_1_1_1_1">
    <p:bg>
      <p:bgPr>
        <a:solidFill>
          <a:srgbClr val="0D94EB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45" title="BrasaoSEED(HN-Colorido)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7750" y="4584638"/>
            <a:ext cx="1163023" cy="437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ado 6 1 1 1">
  <p:cSld name="CUSTOM_5_1_1_1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46" title="Apresentação planejamento suplementos moderno branco amarelo e azul (7)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46" title="MatematicaPR_horiz_principal (2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8251" y="4790924"/>
            <a:ext cx="1292948" cy="27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46" title="BrasaoSEED(HP-CMYK)@4x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02438" y="4753598"/>
            <a:ext cx="936207" cy="352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ado 6 1 1 1 2">
  <p:cSld name="CUSTOM_5_1_1_1_2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47" title="Apresentação planejamento suplementos moderno branco amarelo e azul (7)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47" title="MatematicaPR_horiz_principal (2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7051" y="4769899"/>
            <a:ext cx="1292948" cy="27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47" title="BrasaoSEED(HP-CMYK)@4x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38" y="4732573"/>
            <a:ext cx="936207" cy="352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ado 6 1 1 1 1">
  <p:cSld name="CUSTOM_5_1_1_1_1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48" title="Apresentação planejamento suplementos moderno branco amarelo e azul (7)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48" title="MatematicaPR_horiz_principal (2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1251" y="105274"/>
            <a:ext cx="1292948" cy="27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48" title="BrasaoSEED(HP-CMYK)@4x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5438" y="67948"/>
            <a:ext cx="936207" cy="352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ado 6 2">
  <p:cSld name="CUSTOM_5_2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49" title="Cópia de CED_MatematicaPR_2026 (12).png"/>
          <p:cNvSpPr/>
          <p:nvPr/>
        </p:nvSpPr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ado 8">
  <p:cSld name="CUSTOM_31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ado 7">
  <p:cSld name="CUSTOM_3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ado 7 1">
  <p:cSld name="CUSTOM_30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a 1">
  <p:cSld name="BLANK_1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16" name="Google Shape;16;p9" title="Anderfabio_Bett_2026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9"/>
          <p:cNvPicPr preferRelativeResize="0"/>
          <p:nvPr/>
        </p:nvPicPr>
        <p:blipFill rotWithShape="1">
          <a:blip r:embed="rId3">
            <a:alphaModFix/>
          </a:blip>
          <a:srcRect r="56221"/>
          <a:stretch/>
        </p:blipFill>
        <p:spPr>
          <a:xfrm>
            <a:off x="121300" y="117000"/>
            <a:ext cx="805374" cy="40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9" title="MatematicaPR_horiz_principal (2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8251" y="4790924"/>
            <a:ext cx="1292948" cy="27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9" title="BrasaoSEED(HP-CMYK)@4x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02438" y="4753598"/>
            <a:ext cx="936207" cy="352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ado 24">
  <p:cSld name="CUSTOM_23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10" title="Anderfabio_Bett_2026 (11)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  <p:sldLayoutId id="2147483692" r:id="rId22"/>
    <p:sldLayoutId id="2147483693" r:id="rId23"/>
    <p:sldLayoutId id="2147483694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8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8.pn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9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9.pn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50" title="BrasaoSEED(HP-CMYK)@4x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5539" y="4226828"/>
            <a:ext cx="2005949" cy="75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50" title="MatematicaPR_horiz_principal (2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8037" y="1650150"/>
            <a:ext cx="6680924" cy="143545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50"/>
          <p:cNvSpPr txBox="1"/>
          <p:nvPr/>
        </p:nvSpPr>
        <p:spPr>
          <a:xfrm>
            <a:off x="4840500" y="3166925"/>
            <a:ext cx="3312000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FF007F"/>
                </a:solidFill>
                <a:latin typeface="Montserrat"/>
                <a:ea typeface="Montserrat"/>
                <a:cs typeface="Montserrat"/>
                <a:sym typeface="Montserrat"/>
              </a:rPr>
              <a:t>Sivaldo Forteski </a:t>
            </a:r>
            <a:endParaRPr sz="1600" b="1">
              <a:solidFill>
                <a:srgbClr val="FF007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FF007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Chefe de Departamento de Gestão e Inovação em Tecnologia - SEED/PR</a:t>
            </a:r>
            <a:endParaRPr sz="1700"/>
          </a:p>
        </p:txBody>
      </p:sp>
      <p:sp>
        <p:nvSpPr>
          <p:cNvPr id="148" name="Google Shape;148;p50"/>
          <p:cNvSpPr txBox="1"/>
          <p:nvPr/>
        </p:nvSpPr>
        <p:spPr>
          <a:xfrm>
            <a:off x="1528500" y="3166925"/>
            <a:ext cx="3312000" cy="8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FF007F"/>
                </a:solidFill>
                <a:latin typeface="Montserrat"/>
                <a:ea typeface="Montserrat"/>
                <a:cs typeface="Montserrat"/>
                <a:sym typeface="Montserrat"/>
              </a:rPr>
              <a:t>Lorena Pantaleão </a:t>
            </a:r>
            <a:endParaRPr sz="1600" b="1">
              <a:solidFill>
                <a:srgbClr val="FF007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FF007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Coordenação de Educação Digital SEED/PR</a:t>
            </a:r>
            <a:endParaRPr sz="1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9"/>
          <p:cNvSpPr txBox="1"/>
          <p:nvPr/>
        </p:nvSpPr>
        <p:spPr>
          <a:xfrm>
            <a:off x="600975" y="3288100"/>
            <a:ext cx="23850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6º e 7º ano EF</a:t>
            </a:r>
            <a:endParaRPr sz="13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Recomposição da Aprendizagem - 6º ano</a:t>
            </a:r>
            <a:endParaRPr sz="13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72" name="Google Shape;272;p59"/>
          <p:cNvSpPr txBox="1"/>
          <p:nvPr/>
        </p:nvSpPr>
        <p:spPr>
          <a:xfrm>
            <a:off x="3379500" y="3126550"/>
            <a:ext cx="2385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9º ano EF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1ª, 2ª e 3ª série EM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Matemática Resolução de Problemas - 1ª série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Recomposição da Aprendizagem - 9º ano e 3ª série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73" name="Google Shape;273;p59"/>
          <p:cNvSpPr txBox="1"/>
          <p:nvPr/>
        </p:nvSpPr>
        <p:spPr>
          <a:xfrm>
            <a:off x="6354625" y="3472900"/>
            <a:ext cx="1943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9º ano EF</a:t>
            </a:r>
            <a:endParaRPr sz="13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74" name="Google Shape;274;p59"/>
          <p:cNvSpPr txBox="1"/>
          <p:nvPr/>
        </p:nvSpPr>
        <p:spPr>
          <a:xfrm>
            <a:off x="3379500" y="493475"/>
            <a:ext cx="2385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Aprendizagem por domínio</a:t>
            </a:r>
            <a:endParaRPr sz="1600" b="1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5" name="Google Shape;275;p59"/>
          <p:cNvSpPr txBox="1"/>
          <p:nvPr/>
        </p:nvSpPr>
        <p:spPr>
          <a:xfrm>
            <a:off x="625025" y="493475"/>
            <a:ext cx="2385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Aprendizagem baseada em jogos</a:t>
            </a:r>
            <a:endParaRPr sz="1600">
              <a:solidFill>
                <a:srgbClr val="434343"/>
              </a:solidFill>
            </a:endParaRPr>
          </a:p>
        </p:txBody>
      </p:sp>
      <p:sp>
        <p:nvSpPr>
          <p:cNvPr id="276" name="Google Shape;276;p59"/>
          <p:cNvSpPr txBox="1"/>
          <p:nvPr/>
        </p:nvSpPr>
        <p:spPr>
          <a:xfrm>
            <a:off x="6133975" y="247175"/>
            <a:ext cx="2385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Assistente virtual de Inteligência Artificial (IA)</a:t>
            </a:r>
            <a:endParaRPr sz="1600" b="1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7" name="Google Shape;277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26" y="64148"/>
            <a:ext cx="1095373" cy="24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60"/>
          <p:cNvSpPr txBox="1"/>
          <p:nvPr/>
        </p:nvSpPr>
        <p:spPr>
          <a:xfrm>
            <a:off x="239200" y="244275"/>
            <a:ext cx="49134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FFFFFF"/>
                </a:solidFill>
                <a:highlight>
                  <a:srgbClr val="FF007F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UMA REDE CONECTADA PELA MATEMÁTICA</a:t>
            </a:r>
            <a:endParaRPr sz="2700">
              <a:solidFill>
                <a:srgbClr val="FFFFFF"/>
              </a:solidFill>
              <a:highlight>
                <a:srgbClr val="FF007F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283" name="Google Shape;283;p60"/>
          <p:cNvGrpSpPr/>
          <p:nvPr/>
        </p:nvGrpSpPr>
        <p:grpSpPr>
          <a:xfrm>
            <a:off x="6105250" y="1670550"/>
            <a:ext cx="2793900" cy="2427716"/>
            <a:chOff x="6105250" y="1670550"/>
            <a:chExt cx="2793900" cy="2427716"/>
          </a:xfrm>
        </p:grpSpPr>
        <p:sp>
          <p:nvSpPr>
            <p:cNvPr id="284" name="Google Shape;284;p60"/>
            <p:cNvSpPr/>
            <p:nvPr/>
          </p:nvSpPr>
          <p:spPr>
            <a:xfrm>
              <a:off x="6105250" y="1670550"/>
              <a:ext cx="2793900" cy="682200"/>
            </a:xfrm>
            <a:prstGeom prst="roundRect">
              <a:avLst>
                <a:gd name="adj" fmla="val 44888"/>
              </a:avLst>
            </a:prstGeom>
            <a:solidFill>
              <a:srgbClr val="00984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>
                  <a:solidFill>
                    <a:schemeClr val="lt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PROFESSOR</a:t>
              </a:r>
              <a:endParaRPr sz="1600">
                <a:solidFill>
                  <a:schemeClr val="lt1"/>
                </a:solidFill>
              </a:endParaRPr>
            </a:p>
          </p:txBody>
        </p:sp>
        <p:sp>
          <p:nvSpPr>
            <p:cNvPr id="285" name="Google Shape;285;p60"/>
            <p:cNvSpPr/>
            <p:nvPr/>
          </p:nvSpPr>
          <p:spPr>
            <a:xfrm>
              <a:off x="6105250" y="2543308"/>
              <a:ext cx="2793900" cy="682200"/>
            </a:xfrm>
            <a:prstGeom prst="roundRect">
              <a:avLst>
                <a:gd name="adj" fmla="val 44888"/>
              </a:avLst>
            </a:prstGeom>
            <a:solidFill>
              <a:srgbClr val="00984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>
                  <a:solidFill>
                    <a:schemeClr val="lt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ESTUDANTE</a:t>
              </a:r>
              <a:endParaRPr sz="1600">
                <a:solidFill>
                  <a:schemeClr val="lt1"/>
                </a:solidFill>
              </a:endParaRPr>
            </a:p>
          </p:txBody>
        </p:sp>
        <p:sp>
          <p:nvSpPr>
            <p:cNvPr id="286" name="Google Shape;286;p60"/>
            <p:cNvSpPr/>
            <p:nvPr/>
          </p:nvSpPr>
          <p:spPr>
            <a:xfrm>
              <a:off x="6105250" y="3416066"/>
              <a:ext cx="2793900" cy="682200"/>
            </a:xfrm>
            <a:prstGeom prst="roundRect">
              <a:avLst>
                <a:gd name="adj" fmla="val 44888"/>
              </a:avLst>
            </a:prstGeom>
            <a:solidFill>
              <a:srgbClr val="00984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>
                  <a:solidFill>
                    <a:schemeClr val="lt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EQUIPE GESTORA</a:t>
              </a:r>
              <a:endParaRPr sz="1600">
                <a:solidFill>
                  <a:schemeClr val="lt1"/>
                </a:solidFill>
              </a:endParaRPr>
            </a:p>
          </p:txBody>
        </p:sp>
      </p:grpSp>
      <p:grpSp>
        <p:nvGrpSpPr>
          <p:cNvPr id="287" name="Google Shape;287;p60"/>
          <p:cNvGrpSpPr/>
          <p:nvPr/>
        </p:nvGrpSpPr>
        <p:grpSpPr>
          <a:xfrm>
            <a:off x="239200" y="1699619"/>
            <a:ext cx="2793900" cy="2371828"/>
            <a:chOff x="239200" y="1699619"/>
            <a:chExt cx="2793900" cy="2371828"/>
          </a:xfrm>
        </p:grpSpPr>
        <p:sp>
          <p:nvSpPr>
            <p:cNvPr id="288" name="Google Shape;288;p60"/>
            <p:cNvSpPr/>
            <p:nvPr/>
          </p:nvSpPr>
          <p:spPr>
            <a:xfrm>
              <a:off x="239200" y="3389247"/>
              <a:ext cx="2793900" cy="682200"/>
            </a:xfrm>
            <a:prstGeom prst="roundRect">
              <a:avLst>
                <a:gd name="adj" fmla="val 44888"/>
              </a:avLst>
            </a:prstGeom>
            <a:solidFill>
              <a:srgbClr val="0168B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>
                  <a:solidFill>
                    <a:schemeClr val="lt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DIRETORIA DE TECNOLOGIA</a:t>
              </a:r>
              <a:endParaRPr sz="1600">
                <a:solidFill>
                  <a:schemeClr val="lt1"/>
                </a:solidFill>
              </a:endParaRPr>
            </a:p>
          </p:txBody>
        </p:sp>
        <p:sp>
          <p:nvSpPr>
            <p:cNvPr id="289" name="Google Shape;289;p60"/>
            <p:cNvSpPr/>
            <p:nvPr/>
          </p:nvSpPr>
          <p:spPr>
            <a:xfrm>
              <a:off x="239200" y="1699619"/>
              <a:ext cx="2793900" cy="682200"/>
            </a:xfrm>
            <a:prstGeom prst="roundRect">
              <a:avLst>
                <a:gd name="adj" fmla="val 44888"/>
              </a:avLst>
            </a:prstGeom>
            <a:solidFill>
              <a:srgbClr val="0168B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>
                  <a:solidFill>
                    <a:schemeClr val="lt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EDUCAÇÃO DIGITAL DEDUC</a:t>
              </a:r>
              <a:endParaRPr sz="1600">
                <a:solidFill>
                  <a:schemeClr val="lt1"/>
                </a:solidFill>
              </a:endParaRPr>
            </a:p>
          </p:txBody>
        </p:sp>
        <p:sp>
          <p:nvSpPr>
            <p:cNvPr id="290" name="Google Shape;290;p60"/>
            <p:cNvSpPr/>
            <p:nvPr/>
          </p:nvSpPr>
          <p:spPr>
            <a:xfrm>
              <a:off x="239200" y="2544446"/>
              <a:ext cx="2793900" cy="682200"/>
            </a:xfrm>
            <a:prstGeom prst="roundRect">
              <a:avLst>
                <a:gd name="adj" fmla="val 44888"/>
              </a:avLst>
            </a:prstGeom>
            <a:solidFill>
              <a:srgbClr val="0168B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>
                  <a:solidFill>
                    <a:schemeClr val="lt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CURRÍCULO</a:t>
              </a:r>
              <a:endParaRPr sz="1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>
                  <a:solidFill>
                    <a:schemeClr val="lt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DEDUC</a:t>
              </a:r>
              <a:endParaRPr sz="1600">
                <a:solidFill>
                  <a:schemeClr val="lt1"/>
                </a:solidFill>
              </a:endParaRPr>
            </a:p>
          </p:txBody>
        </p:sp>
      </p:grpSp>
      <p:grpSp>
        <p:nvGrpSpPr>
          <p:cNvPr id="291" name="Google Shape;291;p60"/>
          <p:cNvGrpSpPr/>
          <p:nvPr/>
        </p:nvGrpSpPr>
        <p:grpSpPr>
          <a:xfrm>
            <a:off x="3154500" y="1670550"/>
            <a:ext cx="2814475" cy="2427737"/>
            <a:chOff x="3154500" y="1670550"/>
            <a:chExt cx="2814475" cy="2427737"/>
          </a:xfrm>
        </p:grpSpPr>
        <p:sp>
          <p:nvSpPr>
            <p:cNvPr id="292" name="Google Shape;292;p60"/>
            <p:cNvSpPr/>
            <p:nvPr/>
          </p:nvSpPr>
          <p:spPr>
            <a:xfrm>
              <a:off x="3154500" y="1670550"/>
              <a:ext cx="2793900" cy="682200"/>
            </a:xfrm>
            <a:prstGeom prst="roundRect">
              <a:avLst>
                <a:gd name="adj" fmla="val 44888"/>
              </a:avLst>
            </a:prstGeom>
            <a:solidFill>
              <a:srgbClr val="674EA7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>
                  <a:solidFill>
                    <a:schemeClr val="lt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EMBAIXADOR</a:t>
              </a:r>
              <a:endParaRPr sz="1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>
                  <a:solidFill>
                    <a:schemeClr val="lt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NRE</a:t>
              </a:r>
              <a:endParaRPr sz="1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  <p:sp>
          <p:nvSpPr>
            <p:cNvPr id="293" name="Google Shape;293;p60"/>
            <p:cNvSpPr/>
            <p:nvPr/>
          </p:nvSpPr>
          <p:spPr>
            <a:xfrm>
              <a:off x="3175075" y="3416087"/>
              <a:ext cx="2793900" cy="682200"/>
            </a:xfrm>
            <a:prstGeom prst="roundRect">
              <a:avLst>
                <a:gd name="adj" fmla="val 44888"/>
              </a:avLst>
            </a:prstGeom>
            <a:solidFill>
              <a:srgbClr val="FF94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>
                  <a:solidFill>
                    <a:srgbClr val="FFFFFF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MATIFIC</a:t>
              </a:r>
              <a:endParaRPr sz="1600">
                <a:solidFill>
                  <a:srgbClr val="FFFFFF"/>
                </a:solidFill>
              </a:endParaRPr>
            </a:p>
          </p:txBody>
        </p:sp>
        <p:sp>
          <p:nvSpPr>
            <p:cNvPr id="294" name="Google Shape;294;p60"/>
            <p:cNvSpPr/>
            <p:nvPr/>
          </p:nvSpPr>
          <p:spPr>
            <a:xfrm>
              <a:off x="3172213" y="2543325"/>
              <a:ext cx="2793900" cy="682200"/>
            </a:xfrm>
            <a:prstGeom prst="roundRect">
              <a:avLst>
                <a:gd name="adj" fmla="val 44888"/>
              </a:avLst>
            </a:prstGeom>
            <a:solidFill>
              <a:srgbClr val="FF94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>
                  <a:solidFill>
                    <a:srgbClr val="FFFFFF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KHAN ACADEMY</a:t>
              </a:r>
              <a:endParaRPr sz="1600">
                <a:solidFill>
                  <a:srgbClr val="FFFFFF"/>
                </a:solidFill>
              </a:endParaRPr>
            </a:p>
          </p:txBody>
        </p:sp>
      </p:grpSp>
      <p:pic>
        <p:nvPicPr>
          <p:cNvPr id="295" name="Google Shape;295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76" y="4815973"/>
            <a:ext cx="1095373" cy="24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61" title="WhatsApp Image 2026-03-25 at 19.46.31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8204" y="1309688"/>
            <a:ext cx="1680492" cy="2240656"/>
          </a:xfrm>
          <a:prstGeom prst="rect">
            <a:avLst/>
          </a:prstGeom>
          <a:noFill/>
          <a:ln>
            <a:noFill/>
          </a:ln>
          <a:effectLst>
            <a:outerShdw blurRad="49718" dist="16573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01" name="Google Shape;301;p61" title="WhatsApp Image 2026-04-23 at 13.06.29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5318" y="1309701"/>
            <a:ext cx="1680490" cy="2240662"/>
          </a:xfrm>
          <a:prstGeom prst="rect">
            <a:avLst/>
          </a:prstGeom>
          <a:noFill/>
          <a:ln>
            <a:noFill/>
          </a:ln>
          <a:effectLst>
            <a:outerShdw blurRad="49718" dist="16573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02" name="Google Shape;302;p61" title="WhatsApp Image 2026-04-23 at 13.06.28 (1)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650" y="1309675"/>
            <a:ext cx="1680487" cy="2240627"/>
          </a:xfrm>
          <a:prstGeom prst="rect">
            <a:avLst/>
          </a:prstGeom>
          <a:noFill/>
          <a:ln>
            <a:noFill/>
          </a:ln>
          <a:effectLst>
            <a:outerShdw blurRad="49718" dist="16573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03" name="Google Shape;303;p61" title="20260313_140727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31763" y="1309688"/>
            <a:ext cx="1680488" cy="2240681"/>
          </a:xfrm>
          <a:prstGeom prst="rect">
            <a:avLst/>
          </a:prstGeom>
          <a:noFill/>
          <a:ln>
            <a:noFill/>
          </a:ln>
          <a:effectLst>
            <a:outerShdw blurRad="49718" dist="16573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04" name="Google Shape;304;p61"/>
          <p:cNvSpPr txBox="1"/>
          <p:nvPr/>
        </p:nvSpPr>
        <p:spPr>
          <a:xfrm>
            <a:off x="648312" y="171625"/>
            <a:ext cx="7847400" cy="1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17625" lvl="0" indent="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pt-BR">
                <a:solidFill>
                  <a:srgbClr val="4343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 </a:t>
            </a:r>
            <a:r>
              <a:rPr lang="pt-BR" sz="2500" b="1">
                <a:solidFill>
                  <a:schemeClr val="lt1"/>
                </a:solidFill>
                <a:highlight>
                  <a:srgbClr val="42DF22"/>
                </a:highlight>
                <a:latin typeface="Montserrat"/>
                <a:ea typeface="Montserrat"/>
                <a:cs typeface="Montserrat"/>
                <a:sym typeface="Montserrat"/>
              </a:rPr>
              <a:t>Embaixador</a:t>
            </a:r>
            <a:r>
              <a:rPr lang="pt-BR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>
                <a:solidFill>
                  <a:srgbClr val="4343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é um agente essencial para a implementação do Programa Matemática Paraná, contribuindo para a inovação no ensino e a melhoria da aprendizagem dos estudantes da rede estadual do Paraná.</a:t>
            </a:r>
            <a:endParaRPr>
              <a:solidFill>
                <a:srgbClr val="4343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05" name="Google Shape;305;p61"/>
          <p:cNvSpPr txBox="1"/>
          <p:nvPr/>
        </p:nvSpPr>
        <p:spPr>
          <a:xfrm>
            <a:off x="96300" y="3550375"/>
            <a:ext cx="17940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1300">
                <a:solidFill>
                  <a:srgbClr val="0168B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Orientação</a:t>
            </a:r>
            <a:r>
              <a:rPr lang="pt-BR" sz="1300">
                <a:solidFill>
                  <a:srgbClr val="4343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sobre o uso do recurso e </a:t>
            </a:r>
            <a:r>
              <a:rPr lang="pt-BR" sz="1300">
                <a:solidFill>
                  <a:srgbClr val="0168B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acolhimento</a:t>
            </a:r>
            <a:r>
              <a:rPr lang="pt-BR" sz="1300">
                <a:solidFill>
                  <a:srgbClr val="4343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a novos professores</a:t>
            </a:r>
            <a:endParaRPr sz="1300">
              <a:solidFill>
                <a:srgbClr val="4343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06" name="Google Shape;306;p61"/>
          <p:cNvSpPr txBox="1"/>
          <p:nvPr/>
        </p:nvSpPr>
        <p:spPr>
          <a:xfrm>
            <a:off x="1878537" y="3550375"/>
            <a:ext cx="18660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1300">
                <a:solidFill>
                  <a:srgbClr val="0168B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Divulgação</a:t>
            </a:r>
            <a:r>
              <a:rPr lang="pt-BR" sz="1300">
                <a:solidFill>
                  <a:srgbClr val="4343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de ações do Programa Matemática Paraná e da SEED</a:t>
            </a:r>
            <a:endParaRPr sz="1300">
              <a:solidFill>
                <a:srgbClr val="4343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07" name="Google Shape;307;p61"/>
          <p:cNvSpPr txBox="1"/>
          <p:nvPr/>
        </p:nvSpPr>
        <p:spPr>
          <a:xfrm>
            <a:off x="3732787" y="3550375"/>
            <a:ext cx="1794000" cy="11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1300">
                <a:solidFill>
                  <a:srgbClr val="4343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Solução de dificuldades </a:t>
            </a:r>
            <a:r>
              <a:rPr lang="pt-BR" sz="1300">
                <a:solidFill>
                  <a:srgbClr val="0168B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técnicas</a:t>
            </a:r>
            <a:r>
              <a:rPr lang="pt-BR" sz="1300">
                <a:solidFill>
                  <a:srgbClr val="4343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relacionadas aos recursos</a:t>
            </a:r>
            <a:endParaRPr sz="1300">
              <a:solidFill>
                <a:srgbClr val="4343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08" name="Google Shape;308;p61"/>
          <p:cNvSpPr txBox="1"/>
          <p:nvPr/>
        </p:nvSpPr>
        <p:spPr>
          <a:xfrm>
            <a:off x="5485688" y="3550375"/>
            <a:ext cx="19227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1300">
                <a:solidFill>
                  <a:srgbClr val="4343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Orientação </a:t>
            </a:r>
            <a:r>
              <a:rPr lang="pt-BR" sz="1300">
                <a:solidFill>
                  <a:srgbClr val="0168B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pedagógica</a:t>
            </a:r>
            <a:r>
              <a:rPr lang="pt-BR" sz="1300">
                <a:solidFill>
                  <a:srgbClr val="4343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e acompanhamento de práticas</a:t>
            </a:r>
            <a:endParaRPr sz="1300">
              <a:solidFill>
                <a:srgbClr val="4343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09" name="Google Shape;309;p61" title="WhatsApp Image 2026-04-23 at 13.26.58.jpeg"/>
          <p:cNvPicPr preferRelativeResize="0"/>
          <p:nvPr/>
        </p:nvPicPr>
        <p:blipFill rotWithShape="1">
          <a:blip r:embed="rId7">
            <a:alphaModFix/>
          </a:blip>
          <a:srcRect t="27159" b="11258"/>
          <a:stretch/>
        </p:blipFill>
        <p:spPr>
          <a:xfrm>
            <a:off x="7338875" y="1309675"/>
            <a:ext cx="1680475" cy="22406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10" name="Google Shape;310;p61"/>
          <p:cNvSpPr txBox="1"/>
          <p:nvPr/>
        </p:nvSpPr>
        <p:spPr>
          <a:xfrm>
            <a:off x="7335888" y="3550375"/>
            <a:ext cx="17118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1300">
                <a:solidFill>
                  <a:srgbClr val="4343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Engajamento dos </a:t>
            </a:r>
            <a:r>
              <a:rPr lang="pt-BR" sz="1300">
                <a:solidFill>
                  <a:srgbClr val="0168B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estudantes </a:t>
            </a:r>
            <a:r>
              <a:rPr lang="pt-BR" sz="1300">
                <a:solidFill>
                  <a:srgbClr val="4343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no uso dos recursos digitais</a:t>
            </a:r>
            <a:endParaRPr sz="1300">
              <a:solidFill>
                <a:srgbClr val="4343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11" name="Google Shape;311;p61"/>
          <p:cNvSpPr txBox="1"/>
          <p:nvPr/>
        </p:nvSpPr>
        <p:spPr>
          <a:xfrm>
            <a:off x="-290248" y="4877350"/>
            <a:ext cx="25671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>
                <a:solidFill>
                  <a:srgbClr val="CBCBC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Fotos: Arquivo pessoal dos embaixadores</a:t>
            </a:r>
            <a:endParaRPr sz="700">
              <a:solidFill>
                <a:srgbClr val="CBCBC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12" name="Google Shape;312;p6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952326" y="56748"/>
            <a:ext cx="1095373" cy="24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62"/>
          <p:cNvSpPr txBox="1"/>
          <p:nvPr/>
        </p:nvSpPr>
        <p:spPr>
          <a:xfrm>
            <a:off x="182575" y="103200"/>
            <a:ext cx="6366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rgbClr val="FFFFFF"/>
                </a:solidFill>
                <a:highlight>
                  <a:srgbClr val="FF007F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2026: USO ESTRUTURADO </a:t>
            </a:r>
            <a:endParaRPr sz="3200">
              <a:solidFill>
                <a:srgbClr val="FFFFFF"/>
              </a:solidFill>
              <a:highlight>
                <a:srgbClr val="FF007F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18" name="Google Shape;318;p62"/>
          <p:cNvSpPr/>
          <p:nvPr/>
        </p:nvSpPr>
        <p:spPr>
          <a:xfrm>
            <a:off x="909925" y="1508988"/>
            <a:ext cx="3389400" cy="7143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600" b="1">
                <a:solidFill>
                  <a:srgbClr val="0072BC"/>
                </a:solidFill>
                <a:latin typeface="Montserrat"/>
                <a:ea typeface="Montserrat"/>
                <a:cs typeface="Montserrat"/>
                <a:sym typeface="Montserrat"/>
              </a:rPr>
              <a:t>Criação automática </a:t>
            </a:r>
            <a:r>
              <a:rPr lang="pt-BR" sz="1600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das turmas na Khan Academy</a:t>
            </a:r>
            <a:endParaRPr/>
          </a:p>
        </p:txBody>
      </p:sp>
      <p:sp>
        <p:nvSpPr>
          <p:cNvPr id="319" name="Google Shape;319;p62"/>
          <p:cNvSpPr/>
          <p:nvPr/>
        </p:nvSpPr>
        <p:spPr>
          <a:xfrm>
            <a:off x="909925" y="2320188"/>
            <a:ext cx="3389400" cy="714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600" b="1">
                <a:solidFill>
                  <a:srgbClr val="00984A"/>
                </a:solidFill>
                <a:latin typeface="Montserrat"/>
                <a:ea typeface="Montserrat"/>
                <a:cs typeface="Montserrat"/>
                <a:sym typeface="Montserrat"/>
              </a:rPr>
              <a:t>Atribuição</a:t>
            </a:r>
            <a:r>
              <a:rPr lang="pt-BR" sz="1600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em lote dos cursos e metas de domínio</a:t>
            </a:r>
            <a:endParaRPr/>
          </a:p>
        </p:txBody>
      </p:sp>
      <p:sp>
        <p:nvSpPr>
          <p:cNvPr id="320" name="Google Shape;320;p62"/>
          <p:cNvSpPr/>
          <p:nvPr/>
        </p:nvSpPr>
        <p:spPr>
          <a:xfrm>
            <a:off x="909925" y="3131388"/>
            <a:ext cx="3389400" cy="1005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600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Uso contínuo e intencional dentro da </a:t>
            </a:r>
            <a:r>
              <a:rPr lang="pt-BR" sz="1600" b="1">
                <a:solidFill>
                  <a:srgbClr val="0168B3"/>
                </a:solidFill>
                <a:latin typeface="Montserrat"/>
                <a:ea typeface="Montserrat"/>
                <a:cs typeface="Montserrat"/>
                <a:sym typeface="Montserrat"/>
              </a:rPr>
              <a:t>prática pedagógica</a:t>
            </a:r>
            <a:endParaRPr/>
          </a:p>
        </p:txBody>
      </p:sp>
      <p:grpSp>
        <p:nvGrpSpPr>
          <p:cNvPr id="321" name="Google Shape;321;p62"/>
          <p:cNvGrpSpPr/>
          <p:nvPr/>
        </p:nvGrpSpPr>
        <p:grpSpPr>
          <a:xfrm>
            <a:off x="4790644" y="814511"/>
            <a:ext cx="3482929" cy="3757180"/>
            <a:chOff x="4790575" y="814500"/>
            <a:chExt cx="3788675" cy="4087000"/>
          </a:xfrm>
        </p:grpSpPr>
        <p:pic>
          <p:nvPicPr>
            <p:cNvPr id="322" name="Google Shape;322;p6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790575" y="814500"/>
              <a:ext cx="3788675" cy="4087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3" name="Google Shape;323;p62"/>
            <p:cNvSpPr/>
            <p:nvPr/>
          </p:nvSpPr>
          <p:spPr>
            <a:xfrm>
              <a:off x="6180175" y="1126375"/>
              <a:ext cx="627900" cy="714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84050" tIns="84050" rIns="84050" bIns="8405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7"/>
            </a:p>
          </p:txBody>
        </p:sp>
        <p:sp>
          <p:nvSpPr>
            <p:cNvPr id="324" name="Google Shape;324;p62"/>
            <p:cNvSpPr/>
            <p:nvPr/>
          </p:nvSpPr>
          <p:spPr>
            <a:xfrm>
              <a:off x="8017175" y="2500850"/>
              <a:ext cx="475500" cy="428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84050" tIns="84050" rIns="84050" bIns="8405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7"/>
            </a:p>
          </p:txBody>
        </p:sp>
        <p:sp>
          <p:nvSpPr>
            <p:cNvPr id="325" name="Google Shape;325;p62"/>
            <p:cNvSpPr/>
            <p:nvPr/>
          </p:nvSpPr>
          <p:spPr>
            <a:xfrm>
              <a:off x="7491750" y="3131725"/>
              <a:ext cx="475500" cy="428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84050" tIns="84050" rIns="84050" bIns="8405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7"/>
            </a:p>
          </p:txBody>
        </p:sp>
      </p:grpSp>
      <p:pic>
        <p:nvPicPr>
          <p:cNvPr id="326" name="Google Shape;326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92301" y="4833048"/>
            <a:ext cx="1095373" cy="24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100" y="811425"/>
            <a:ext cx="2959450" cy="16639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32" name="Google Shape;332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1100" y="2623953"/>
            <a:ext cx="2959451" cy="163872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33" name="Google Shape;333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7525" y="1317975"/>
            <a:ext cx="4650074" cy="25884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34" name="Google Shape;334;p63"/>
          <p:cNvSpPr txBox="1"/>
          <p:nvPr/>
        </p:nvSpPr>
        <p:spPr>
          <a:xfrm>
            <a:off x="135675" y="140850"/>
            <a:ext cx="44919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Todas as</a:t>
            </a:r>
            <a:r>
              <a:rPr lang="pt-BR">
                <a:solidFill>
                  <a:srgbClr val="42DF2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pt-BR" sz="1700" b="1">
                <a:solidFill>
                  <a:srgbClr val="42DF22"/>
                </a:solidFill>
                <a:latin typeface="Montserrat"/>
                <a:ea typeface="Montserrat"/>
                <a:cs typeface="Montserrat"/>
                <a:sym typeface="Montserrat"/>
              </a:rPr>
              <a:t>aulas do RCO</a:t>
            </a:r>
            <a:r>
              <a:rPr lang="pt-BR" sz="17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mantêm a indicação de uso do recurso digital nos slides finais.</a:t>
            </a:r>
            <a:endParaRPr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35" name="Google Shape;335;p63"/>
          <p:cNvSpPr txBox="1"/>
          <p:nvPr/>
        </p:nvSpPr>
        <p:spPr>
          <a:xfrm>
            <a:off x="4703250" y="326275"/>
            <a:ext cx="42582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Na última aula do bloco semanal, o professor encontrará o link para a unidade com os </a:t>
            </a:r>
            <a:r>
              <a:rPr lang="pt-BR" sz="1700" b="1">
                <a:solidFill>
                  <a:srgbClr val="42DF22"/>
                </a:solidFill>
                <a:latin typeface="Montserrat"/>
                <a:ea typeface="Montserrat"/>
                <a:cs typeface="Montserrat"/>
                <a:sym typeface="Montserrat"/>
              </a:rPr>
              <a:t>conteúdos da semana</a:t>
            </a:r>
            <a:r>
              <a:rPr lang="pt-BR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.</a:t>
            </a:r>
            <a:endParaRPr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36" name="Google Shape;336;p63"/>
          <p:cNvSpPr txBox="1"/>
          <p:nvPr/>
        </p:nvSpPr>
        <p:spPr>
          <a:xfrm>
            <a:off x="4135450" y="4124750"/>
            <a:ext cx="37761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Tutorial detalhado para recomendação e uso dos testes e curso de </a:t>
            </a:r>
            <a:r>
              <a:rPr lang="pt-BR" sz="1700" b="1">
                <a:solidFill>
                  <a:srgbClr val="42DF22"/>
                </a:solidFill>
                <a:latin typeface="Montserrat"/>
                <a:ea typeface="Montserrat"/>
                <a:cs typeface="Montserrat"/>
                <a:sym typeface="Montserrat"/>
              </a:rPr>
              <a:t>Conhecimentos Prévios</a:t>
            </a:r>
            <a:r>
              <a:rPr lang="pt-BR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. </a:t>
            </a:r>
            <a:endParaRPr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337" name="Google Shape;337;p63"/>
          <p:cNvCxnSpPr/>
          <p:nvPr/>
        </p:nvCxnSpPr>
        <p:spPr>
          <a:xfrm rot="10800000" flipH="1">
            <a:off x="6532075" y="3683400"/>
            <a:ext cx="1164900" cy="497400"/>
          </a:xfrm>
          <a:prstGeom prst="straightConnector1">
            <a:avLst/>
          </a:prstGeom>
          <a:noFill/>
          <a:ln w="19050" cap="flat" cmpd="sng">
            <a:solidFill>
              <a:srgbClr val="FF007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38" name="Google Shape;338;p63"/>
          <p:cNvCxnSpPr/>
          <p:nvPr/>
        </p:nvCxnSpPr>
        <p:spPr>
          <a:xfrm>
            <a:off x="6956975" y="1163775"/>
            <a:ext cx="808200" cy="925500"/>
          </a:xfrm>
          <a:prstGeom prst="straightConnector1">
            <a:avLst/>
          </a:prstGeom>
          <a:noFill/>
          <a:ln w="19050" cap="flat" cmpd="sng">
            <a:solidFill>
              <a:srgbClr val="FF007F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39" name="Google Shape;339;p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83801" y="4796098"/>
            <a:ext cx="1095373" cy="24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4"/>
          <p:cNvSpPr txBox="1"/>
          <p:nvPr/>
        </p:nvSpPr>
        <p:spPr>
          <a:xfrm>
            <a:off x="5707100" y="1821275"/>
            <a:ext cx="3063900" cy="23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Montserrat Medium"/>
                <a:ea typeface="Montserrat Medium"/>
                <a:cs typeface="Montserrat Medium"/>
                <a:sym typeface="Montserrat Medium"/>
              </a:rPr>
              <a:t>Desenvolvimento de habilidades essenciais.</a:t>
            </a:r>
            <a:endParaRPr sz="18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latin typeface="Montserrat Medium"/>
                <a:ea typeface="Montserrat Medium"/>
                <a:cs typeface="Montserrat Medium"/>
                <a:sym typeface="Montserrat Medium"/>
              </a:rPr>
              <a:t>Apoio contínuo ao longo do ano letivo.</a:t>
            </a:r>
            <a:endParaRPr sz="18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pt-BR" sz="1800">
                <a:latin typeface="Montserrat Medium"/>
                <a:ea typeface="Montserrat Medium"/>
                <a:cs typeface="Montserrat Medium"/>
                <a:sym typeface="Montserrat Medium"/>
              </a:rPr>
              <a:t>Base para o avanço nos conteúdos atuais.</a:t>
            </a:r>
            <a:endParaRPr sz="18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45" name="Google Shape;345;p64" title="CED_Bett_2026.gif"/>
          <p:cNvPicPr preferRelativeResize="0"/>
          <p:nvPr/>
        </p:nvPicPr>
        <p:blipFill rotWithShape="1">
          <a:blip r:embed="rId3">
            <a:alphaModFix/>
          </a:blip>
          <a:srcRect l="14870" t="10415" r="22387" b="10565"/>
          <a:stretch/>
        </p:blipFill>
        <p:spPr>
          <a:xfrm>
            <a:off x="280100" y="1176551"/>
            <a:ext cx="5083227" cy="36009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46" name="Google Shape;346;p64"/>
          <p:cNvSpPr txBox="1"/>
          <p:nvPr/>
        </p:nvSpPr>
        <p:spPr>
          <a:xfrm>
            <a:off x="158400" y="168975"/>
            <a:ext cx="75327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FFFFFF"/>
                </a:solidFill>
                <a:highlight>
                  <a:srgbClr val="FF007F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CONHECIMENTOS PRÉVIOS</a:t>
            </a:r>
            <a:endParaRPr sz="2500">
              <a:solidFill>
                <a:srgbClr val="FFFFFF"/>
              </a:solidFill>
              <a:highlight>
                <a:srgbClr val="FF007F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FFFFFF"/>
                </a:solidFill>
                <a:highlight>
                  <a:srgbClr val="FF007F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Recomposição contínua da aprendizagem</a:t>
            </a:r>
            <a:endParaRPr sz="2500">
              <a:solidFill>
                <a:srgbClr val="FFFFFF"/>
              </a:solidFill>
              <a:highlight>
                <a:srgbClr val="FF007F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347" name="Google Shape;347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86876" y="56198"/>
            <a:ext cx="1095373" cy="24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65" title="Apresentação planejamento suplementos moderno branco amarelo e azul (3).png"/>
          <p:cNvPicPr preferRelativeResize="0"/>
          <p:nvPr/>
        </p:nvPicPr>
        <p:blipFill rotWithShape="1">
          <a:blip r:embed="rId3">
            <a:alphaModFix amt="46000"/>
          </a:blip>
          <a:srcRect l="22530" r="22530"/>
          <a:stretch/>
        </p:blipFill>
        <p:spPr>
          <a:xfrm>
            <a:off x="-189600" y="686362"/>
            <a:ext cx="3682877" cy="3770774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65"/>
          <p:cNvSpPr txBox="1"/>
          <p:nvPr/>
        </p:nvSpPr>
        <p:spPr>
          <a:xfrm>
            <a:off x="3890800" y="1481125"/>
            <a:ext cx="5066400" cy="24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 SEED-PR foi pioneira no uso do </a:t>
            </a:r>
            <a:r>
              <a:rPr lang="pt-BR" sz="2100" b="1">
                <a:solidFill>
                  <a:srgbClr val="42DF22"/>
                </a:solidFill>
                <a:latin typeface="Montserrat"/>
                <a:ea typeface="Montserrat"/>
                <a:cs typeface="Montserrat"/>
                <a:sym typeface="Montserrat"/>
              </a:rPr>
              <a:t>assistente de ensino de IA</a:t>
            </a:r>
            <a:r>
              <a:rPr lang="pt-BR" sz="1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professores e estudantes.</a:t>
            </a:r>
            <a:endParaRPr sz="18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100" b="1">
                <a:solidFill>
                  <a:srgbClr val="42DF22"/>
                </a:solidFill>
                <a:latin typeface="Montserrat"/>
                <a:ea typeface="Montserrat"/>
                <a:cs typeface="Montserrat"/>
                <a:sym typeface="Montserrat"/>
              </a:rPr>
              <a:t>Desde</a:t>
            </a:r>
            <a:r>
              <a:rPr lang="pt-BR"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2023. </a:t>
            </a:r>
            <a:endParaRPr sz="18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pt-BR" sz="2100" b="1">
                <a:solidFill>
                  <a:srgbClr val="42DF22"/>
                </a:solidFill>
                <a:latin typeface="Montserrat"/>
                <a:ea typeface="Montserrat"/>
                <a:cs typeface="Montserrat"/>
                <a:sym typeface="Montserrat"/>
              </a:rPr>
              <a:t>Primeira a implementar</a:t>
            </a:r>
            <a:r>
              <a:rPr lang="pt-BR"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em larga escala no Brasil, em 2024.</a:t>
            </a:r>
            <a:endParaRPr sz="18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54" name="Google Shape;354;p65"/>
          <p:cNvSpPr txBox="1"/>
          <p:nvPr/>
        </p:nvSpPr>
        <p:spPr>
          <a:xfrm>
            <a:off x="3286125" y="81225"/>
            <a:ext cx="57261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rgbClr val="FFFFFF"/>
                </a:solidFill>
                <a:highlight>
                  <a:srgbClr val="FF007F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IA NO PARANÁ </a:t>
            </a:r>
            <a:endParaRPr sz="3200">
              <a:solidFill>
                <a:srgbClr val="FFFFFF"/>
              </a:solidFill>
              <a:highlight>
                <a:srgbClr val="FF007F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rgbClr val="FFFFFF"/>
                </a:solidFill>
                <a:highlight>
                  <a:srgbClr val="FF007F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Inovação contínua</a:t>
            </a:r>
            <a:endParaRPr sz="3200">
              <a:solidFill>
                <a:srgbClr val="FFFFFF"/>
              </a:solidFill>
              <a:highlight>
                <a:srgbClr val="FF007F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355" name="Google Shape;355;p65" title="Lucas_Fermin_Posadas--71.jpg"/>
          <p:cNvPicPr preferRelativeResize="0"/>
          <p:nvPr/>
        </p:nvPicPr>
        <p:blipFill rotWithShape="1">
          <a:blip r:embed="rId4">
            <a:alphaModFix/>
          </a:blip>
          <a:srcRect l="11401" r="11409"/>
          <a:stretch/>
        </p:blipFill>
        <p:spPr>
          <a:xfrm>
            <a:off x="190850" y="1349825"/>
            <a:ext cx="3534900" cy="3054900"/>
          </a:xfrm>
          <a:prstGeom prst="hexagon">
            <a:avLst>
              <a:gd name="adj" fmla="val 25000"/>
              <a:gd name="vf" fmla="val 115470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56" name="Google Shape;356;p65" title="thinking (1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32125" y="3286125"/>
            <a:ext cx="2088176" cy="20881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57" name="Google Shape;357;p65"/>
          <p:cNvSpPr txBox="1"/>
          <p:nvPr/>
        </p:nvSpPr>
        <p:spPr>
          <a:xfrm>
            <a:off x="-379200" y="4879550"/>
            <a:ext cx="2302500" cy="3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>
                <a:solidFill>
                  <a:srgbClr val="CCCCC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Foto: Lucas Fermin NCS/SEED</a:t>
            </a:r>
            <a:endParaRPr sz="700">
              <a:solidFill>
                <a:srgbClr val="CCCCC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58" name="Google Shape;358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126" y="81223"/>
            <a:ext cx="1095373" cy="24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66"/>
          <p:cNvSpPr txBox="1"/>
          <p:nvPr/>
        </p:nvSpPr>
        <p:spPr>
          <a:xfrm>
            <a:off x="738200" y="4123250"/>
            <a:ext cx="22806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3175" tIns="23175" rIns="23175" bIns="231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rPr lang="pt-BR" sz="11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MÉDIA DE INTERAÇÕES COM IA POR ALUNO ATIVO</a:t>
            </a:r>
            <a:endParaRPr sz="110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364" name="Google Shape;364;p66"/>
          <p:cNvGrpSpPr/>
          <p:nvPr/>
        </p:nvGrpSpPr>
        <p:grpSpPr>
          <a:xfrm>
            <a:off x="3506804" y="493072"/>
            <a:ext cx="2423925" cy="4157365"/>
            <a:chOff x="9683284" y="712526"/>
            <a:chExt cx="6463800" cy="11086306"/>
          </a:xfrm>
        </p:grpSpPr>
        <p:sp>
          <p:nvSpPr>
            <p:cNvPr id="365" name="Google Shape;365;p66"/>
            <p:cNvSpPr txBox="1"/>
            <p:nvPr/>
          </p:nvSpPr>
          <p:spPr>
            <a:xfrm>
              <a:off x="10390724" y="3661083"/>
              <a:ext cx="2001300" cy="173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225" tIns="26225" rIns="26225" bIns="262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3300" b="1">
                  <a:solidFill>
                    <a:schemeClr val="dk1"/>
                  </a:solidFill>
                </a:rPr>
                <a:t>3.1</a:t>
              </a:r>
              <a:endParaRPr sz="3300" b="1">
                <a:solidFill>
                  <a:schemeClr val="dk1"/>
                </a:solidFill>
              </a:endParaRPr>
            </a:p>
          </p:txBody>
        </p:sp>
        <p:sp>
          <p:nvSpPr>
            <p:cNvPr id="366" name="Google Shape;366;p66"/>
            <p:cNvSpPr txBox="1"/>
            <p:nvPr/>
          </p:nvSpPr>
          <p:spPr>
            <a:xfrm>
              <a:off x="13251958" y="712526"/>
              <a:ext cx="2001300" cy="173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225" tIns="26225" rIns="26225" bIns="262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3300" b="1">
                  <a:solidFill>
                    <a:schemeClr val="dk1"/>
                  </a:solidFill>
                </a:rPr>
                <a:t>5.8</a:t>
              </a:r>
              <a:endParaRPr sz="3300" b="1">
                <a:solidFill>
                  <a:schemeClr val="dk1"/>
                </a:solidFill>
              </a:endParaRPr>
            </a:p>
          </p:txBody>
        </p:sp>
        <p:sp>
          <p:nvSpPr>
            <p:cNvPr id="367" name="Google Shape;367;p66"/>
            <p:cNvSpPr txBox="1"/>
            <p:nvPr/>
          </p:nvSpPr>
          <p:spPr>
            <a:xfrm>
              <a:off x="9683284" y="10971732"/>
              <a:ext cx="6463800" cy="82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225" tIns="26225" rIns="26225" bIns="262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dk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TOTAL DE HABILIDADES DOMINADAS</a:t>
              </a:r>
              <a:endParaRPr sz="13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  <p:sp>
          <p:nvSpPr>
            <p:cNvPr id="368" name="Google Shape;368;p66"/>
            <p:cNvSpPr txBox="1"/>
            <p:nvPr/>
          </p:nvSpPr>
          <p:spPr>
            <a:xfrm>
              <a:off x="10431299" y="10348149"/>
              <a:ext cx="2001300" cy="57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350" tIns="30350" rIns="30350" bIns="3035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 b="1">
                  <a:solidFill>
                    <a:schemeClr val="dk1"/>
                  </a:solidFill>
                </a:rPr>
                <a:t>2024</a:t>
              </a:r>
              <a:endParaRPr sz="1000">
                <a:solidFill>
                  <a:schemeClr val="dk1"/>
                </a:solidFill>
              </a:endParaRPr>
            </a:p>
          </p:txBody>
        </p:sp>
        <p:sp>
          <p:nvSpPr>
            <p:cNvPr id="369" name="Google Shape;369;p66"/>
            <p:cNvSpPr/>
            <p:nvPr/>
          </p:nvSpPr>
          <p:spPr>
            <a:xfrm>
              <a:off x="10431193" y="5642481"/>
              <a:ext cx="2001300" cy="45438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77375" tIns="77375" rIns="77375" bIns="773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66"/>
            <p:cNvSpPr/>
            <p:nvPr/>
          </p:nvSpPr>
          <p:spPr>
            <a:xfrm>
              <a:off x="13251944" y="2657125"/>
              <a:ext cx="2001300" cy="7529400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</p:spPr>
          <p:txBody>
            <a:bodyPr spcFirstLastPara="1" wrap="square" lIns="77375" tIns="77375" rIns="77375" bIns="773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66"/>
            <p:cNvSpPr txBox="1"/>
            <p:nvPr/>
          </p:nvSpPr>
          <p:spPr>
            <a:xfrm>
              <a:off x="13251956" y="10348149"/>
              <a:ext cx="2001300" cy="57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350" tIns="30350" rIns="30350" bIns="3035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 b="1">
                  <a:solidFill>
                    <a:schemeClr val="dk1"/>
                  </a:solidFill>
                </a:rPr>
                <a:t>2025</a:t>
              </a:r>
              <a:endParaRPr sz="1000">
                <a:solidFill>
                  <a:schemeClr val="dk1"/>
                </a:solidFill>
              </a:endParaRPr>
            </a:p>
          </p:txBody>
        </p:sp>
        <p:sp>
          <p:nvSpPr>
            <p:cNvPr id="372" name="Google Shape;372;p66"/>
            <p:cNvSpPr txBox="1"/>
            <p:nvPr/>
          </p:nvSpPr>
          <p:spPr>
            <a:xfrm>
              <a:off x="10471677" y="4930219"/>
              <a:ext cx="2001300" cy="57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350" tIns="30350" rIns="30350" bIns="3035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 b="1">
                  <a:solidFill>
                    <a:schemeClr val="dk1"/>
                  </a:solidFill>
                </a:rPr>
                <a:t>milhões</a:t>
              </a:r>
              <a:endParaRPr sz="1000">
                <a:solidFill>
                  <a:schemeClr val="dk1"/>
                </a:solidFill>
              </a:endParaRPr>
            </a:p>
          </p:txBody>
        </p:sp>
        <p:sp>
          <p:nvSpPr>
            <p:cNvPr id="373" name="Google Shape;373;p66"/>
            <p:cNvSpPr txBox="1"/>
            <p:nvPr/>
          </p:nvSpPr>
          <p:spPr>
            <a:xfrm>
              <a:off x="13251956" y="2071354"/>
              <a:ext cx="2001300" cy="57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350" tIns="30350" rIns="30350" bIns="3035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 b="1">
                  <a:solidFill>
                    <a:schemeClr val="dk1"/>
                  </a:solidFill>
                </a:rPr>
                <a:t>milhões</a:t>
              </a:r>
              <a:endParaRPr sz="1000">
                <a:solidFill>
                  <a:schemeClr val="dk1"/>
                </a:solidFill>
              </a:endParaRPr>
            </a:p>
          </p:txBody>
        </p:sp>
      </p:grpSp>
      <p:grpSp>
        <p:nvGrpSpPr>
          <p:cNvPr id="374" name="Google Shape;374;p66"/>
          <p:cNvGrpSpPr/>
          <p:nvPr/>
        </p:nvGrpSpPr>
        <p:grpSpPr>
          <a:xfrm>
            <a:off x="6418775" y="1984402"/>
            <a:ext cx="2142900" cy="2591171"/>
            <a:chOff x="17705081" y="4689405"/>
            <a:chExt cx="5714400" cy="6909789"/>
          </a:xfrm>
        </p:grpSpPr>
        <p:sp>
          <p:nvSpPr>
            <p:cNvPr id="375" name="Google Shape;375;p66"/>
            <p:cNvSpPr/>
            <p:nvPr/>
          </p:nvSpPr>
          <p:spPr>
            <a:xfrm>
              <a:off x="18518386" y="7948738"/>
              <a:ext cx="1769400" cy="17907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68400" tIns="68400" rIns="68400" bIns="684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66"/>
            <p:cNvSpPr/>
            <p:nvPr/>
          </p:nvSpPr>
          <p:spPr>
            <a:xfrm>
              <a:off x="21008135" y="5859108"/>
              <a:ext cx="1769400" cy="3880500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</p:spPr>
          <p:txBody>
            <a:bodyPr spcFirstLastPara="1" wrap="square" lIns="68400" tIns="68400" rIns="68400" bIns="684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66"/>
            <p:cNvSpPr txBox="1"/>
            <p:nvPr/>
          </p:nvSpPr>
          <p:spPr>
            <a:xfrm>
              <a:off x="18055728" y="6662845"/>
              <a:ext cx="2378700" cy="153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3175" tIns="23175" rIns="23175" bIns="2317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800" b="1">
                  <a:solidFill>
                    <a:schemeClr val="dk1"/>
                  </a:solidFill>
                </a:rPr>
                <a:t>24</a:t>
              </a:r>
              <a:endParaRPr sz="2800" b="1">
                <a:solidFill>
                  <a:schemeClr val="dk1"/>
                </a:solidFill>
              </a:endParaRPr>
            </a:p>
          </p:txBody>
        </p:sp>
        <p:sp>
          <p:nvSpPr>
            <p:cNvPr id="378" name="Google Shape;378;p66"/>
            <p:cNvSpPr txBox="1"/>
            <p:nvPr/>
          </p:nvSpPr>
          <p:spPr>
            <a:xfrm>
              <a:off x="17705081" y="10490994"/>
              <a:ext cx="5714400" cy="110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3175" tIns="23175" rIns="23175" bIns="2317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"/>
                <a:buFont typeface="Arial"/>
                <a:buNone/>
              </a:pPr>
              <a:r>
                <a:rPr lang="pt-BR" sz="1100">
                  <a:solidFill>
                    <a:schemeClr val="dk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MÉDIA DE HABILIDADES DOMINADAS POR ALUNO</a:t>
              </a:r>
              <a:endParaRPr sz="11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  <p:sp>
          <p:nvSpPr>
            <p:cNvPr id="379" name="Google Shape;379;p66"/>
            <p:cNvSpPr txBox="1"/>
            <p:nvPr/>
          </p:nvSpPr>
          <p:spPr>
            <a:xfrm>
              <a:off x="20843702" y="4689405"/>
              <a:ext cx="2098200" cy="153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3175" tIns="23175" rIns="23175" bIns="2317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800" b="1">
                  <a:solidFill>
                    <a:schemeClr val="dk1"/>
                  </a:solidFill>
                </a:rPr>
                <a:t>52</a:t>
              </a:r>
              <a:endParaRPr sz="2800" b="1">
                <a:solidFill>
                  <a:schemeClr val="dk1"/>
                </a:solidFill>
              </a:endParaRPr>
            </a:p>
          </p:txBody>
        </p:sp>
        <p:sp>
          <p:nvSpPr>
            <p:cNvPr id="380" name="Google Shape;380;p66"/>
            <p:cNvSpPr txBox="1"/>
            <p:nvPr/>
          </p:nvSpPr>
          <p:spPr>
            <a:xfrm>
              <a:off x="18518386" y="9766367"/>
              <a:ext cx="1769400" cy="51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825" tIns="26825" rIns="26825" bIns="268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>
                  <a:solidFill>
                    <a:schemeClr val="dk1"/>
                  </a:solidFill>
                </a:rPr>
                <a:t>2024</a:t>
              </a:r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381" name="Google Shape;381;p66"/>
            <p:cNvSpPr txBox="1"/>
            <p:nvPr/>
          </p:nvSpPr>
          <p:spPr>
            <a:xfrm>
              <a:off x="21008135" y="9766367"/>
              <a:ext cx="1769400" cy="51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825" tIns="26825" rIns="26825" bIns="268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>
                  <a:solidFill>
                    <a:schemeClr val="dk1"/>
                  </a:solidFill>
                </a:rPr>
                <a:t>2025</a:t>
              </a:r>
              <a:endParaRPr sz="900">
                <a:solidFill>
                  <a:schemeClr val="dk1"/>
                </a:solidFill>
              </a:endParaRPr>
            </a:p>
          </p:txBody>
        </p:sp>
      </p:grpSp>
      <p:grpSp>
        <p:nvGrpSpPr>
          <p:cNvPr id="382" name="Google Shape;382;p66"/>
          <p:cNvGrpSpPr/>
          <p:nvPr/>
        </p:nvGrpSpPr>
        <p:grpSpPr>
          <a:xfrm>
            <a:off x="979240" y="2031225"/>
            <a:ext cx="1807813" cy="2012987"/>
            <a:chOff x="3304477" y="4814265"/>
            <a:chExt cx="4820834" cy="5367964"/>
          </a:xfrm>
        </p:grpSpPr>
        <p:sp>
          <p:nvSpPr>
            <p:cNvPr id="383" name="Google Shape;383;p66"/>
            <p:cNvSpPr/>
            <p:nvPr/>
          </p:nvSpPr>
          <p:spPr>
            <a:xfrm>
              <a:off x="3609208" y="7850701"/>
              <a:ext cx="1769400" cy="17907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68400" tIns="68400" rIns="68400" bIns="684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66"/>
            <p:cNvSpPr/>
            <p:nvPr/>
          </p:nvSpPr>
          <p:spPr>
            <a:xfrm>
              <a:off x="6191543" y="5941417"/>
              <a:ext cx="1769400" cy="3700200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</p:spPr>
          <p:txBody>
            <a:bodyPr spcFirstLastPara="1" wrap="square" lIns="68400" tIns="68400" rIns="68400" bIns="684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66"/>
            <p:cNvSpPr txBox="1"/>
            <p:nvPr/>
          </p:nvSpPr>
          <p:spPr>
            <a:xfrm>
              <a:off x="3304477" y="6705214"/>
              <a:ext cx="2378700" cy="153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3175" tIns="23175" rIns="23175" bIns="2317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800" b="1">
                  <a:solidFill>
                    <a:schemeClr val="dk1"/>
                  </a:solidFill>
                </a:rPr>
                <a:t>24</a:t>
              </a:r>
              <a:endParaRPr sz="2800" b="1">
                <a:solidFill>
                  <a:schemeClr val="dk1"/>
                </a:solidFill>
              </a:endParaRPr>
            </a:p>
          </p:txBody>
        </p:sp>
        <p:sp>
          <p:nvSpPr>
            <p:cNvPr id="386" name="Google Shape;386;p66"/>
            <p:cNvSpPr txBox="1"/>
            <p:nvPr/>
          </p:nvSpPr>
          <p:spPr>
            <a:xfrm>
              <a:off x="6027110" y="4814265"/>
              <a:ext cx="2098200" cy="153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3175" tIns="23175" rIns="23175" bIns="2317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800" b="1">
                  <a:solidFill>
                    <a:schemeClr val="dk1"/>
                  </a:solidFill>
                </a:rPr>
                <a:t>51</a:t>
              </a:r>
              <a:endParaRPr sz="2800" b="1">
                <a:solidFill>
                  <a:schemeClr val="dk1"/>
                </a:solidFill>
              </a:endParaRPr>
            </a:p>
          </p:txBody>
        </p:sp>
        <p:sp>
          <p:nvSpPr>
            <p:cNvPr id="387" name="Google Shape;387;p66"/>
            <p:cNvSpPr txBox="1"/>
            <p:nvPr/>
          </p:nvSpPr>
          <p:spPr>
            <a:xfrm>
              <a:off x="3609208" y="9668330"/>
              <a:ext cx="1769400" cy="51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825" tIns="26825" rIns="26825" bIns="268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>
                  <a:solidFill>
                    <a:schemeClr val="dk1"/>
                  </a:solidFill>
                </a:rPr>
                <a:t>2024</a:t>
              </a:r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388" name="Google Shape;388;p66"/>
            <p:cNvSpPr txBox="1"/>
            <p:nvPr/>
          </p:nvSpPr>
          <p:spPr>
            <a:xfrm>
              <a:off x="6191543" y="9668330"/>
              <a:ext cx="1769400" cy="51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825" tIns="26825" rIns="26825" bIns="268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>
                  <a:solidFill>
                    <a:schemeClr val="dk1"/>
                  </a:solidFill>
                </a:rPr>
                <a:t>2025</a:t>
              </a:r>
              <a:endParaRPr sz="900">
                <a:solidFill>
                  <a:schemeClr val="dk1"/>
                </a:solidFill>
              </a:endParaRPr>
            </a:p>
          </p:txBody>
        </p:sp>
      </p:grpSp>
      <p:sp>
        <p:nvSpPr>
          <p:cNvPr id="389" name="Google Shape;389;p66"/>
          <p:cNvSpPr txBox="1">
            <a:spLocks noGrp="1"/>
          </p:cNvSpPr>
          <p:nvPr>
            <p:ph type="subTitle" idx="1"/>
          </p:nvPr>
        </p:nvSpPr>
        <p:spPr>
          <a:xfrm>
            <a:off x="5956216" y="4711322"/>
            <a:ext cx="2953800" cy="3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1A62"/>
              </a:buClr>
              <a:buSzPts val="1800"/>
              <a:buNone/>
            </a:pPr>
            <a:r>
              <a:rPr lang="pt-BR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PARANÁ NA ERA DA IA</a:t>
            </a: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0" name="Google Shape;390;p66" title="Anderfabio_Bett_2026 (8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0875" y="2152876"/>
            <a:ext cx="1005125" cy="56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66" title="Anderfabio_Bett_2026 (8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3275" y="892400"/>
            <a:ext cx="1005125" cy="56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66" title="Anderfabio_Bett_2026 (8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4425" y="2100501"/>
            <a:ext cx="1005125" cy="565375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66"/>
          <p:cNvSpPr txBox="1"/>
          <p:nvPr/>
        </p:nvSpPr>
        <p:spPr>
          <a:xfrm>
            <a:off x="228925" y="154650"/>
            <a:ext cx="3676500" cy="15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Alunos aprendem mais com formas interativas de aprendizagem </a:t>
            </a:r>
            <a:endParaRPr sz="17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 IA pode ser uma ferramenta de aprendizagem! </a:t>
            </a:r>
            <a:endParaRPr sz="17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94" name="Google Shape;394;p66" title="maginifying-glass (2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2199" y="1354900"/>
            <a:ext cx="1310976" cy="13109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95" name="Google Shape;395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201" y="4834573"/>
            <a:ext cx="1095373" cy="24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67"/>
          <p:cNvSpPr txBox="1"/>
          <p:nvPr/>
        </p:nvSpPr>
        <p:spPr>
          <a:xfrm>
            <a:off x="2126125" y="161350"/>
            <a:ext cx="50664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2000" b="1">
                <a:solidFill>
                  <a:srgbClr val="FFFFFF"/>
                </a:solidFill>
                <a:highlight>
                  <a:srgbClr val="FF007F"/>
                </a:highlight>
                <a:latin typeface="Montserrat"/>
                <a:ea typeface="Montserrat"/>
                <a:cs typeface="Montserrat"/>
                <a:sym typeface="Montserrat"/>
              </a:rPr>
              <a:t>MONITORAMENTO DE POLÍTICAS PÚBLICAS EDUCACIONAIS</a:t>
            </a:r>
            <a:endParaRPr sz="2000" b="1">
              <a:solidFill>
                <a:srgbClr val="FFFFFF"/>
              </a:solidFill>
              <a:highlight>
                <a:srgbClr val="FF007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1" name="Google Shape;401;p67"/>
          <p:cNvSpPr txBox="1"/>
          <p:nvPr/>
        </p:nvSpPr>
        <p:spPr>
          <a:xfrm>
            <a:off x="508025" y="989525"/>
            <a:ext cx="8072400" cy="7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18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Efeito dos Recursos Educacionais Digitais (Matific &amp; Khan Academy) no Aprendizado da Rede Estadual do Paraná</a:t>
            </a:r>
            <a:endParaRPr sz="1800">
              <a:solidFill>
                <a:srgbClr val="43434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02" name="Google Shape;402;p67"/>
          <p:cNvSpPr/>
          <p:nvPr/>
        </p:nvSpPr>
        <p:spPr>
          <a:xfrm>
            <a:off x="508025" y="1817700"/>
            <a:ext cx="3984600" cy="2595300"/>
          </a:xfrm>
          <a:prstGeom prst="roundRect">
            <a:avLst>
              <a:gd name="adj" fmla="val 6825"/>
            </a:avLst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rgbClr val="0072B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1 - ESTUDOS </a:t>
            </a:r>
            <a:r>
              <a:rPr lang="pt-BR" sz="2100">
                <a:solidFill>
                  <a:srgbClr val="00984A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INTERNOS</a:t>
            </a:r>
            <a:endParaRPr sz="2100">
              <a:solidFill>
                <a:srgbClr val="00984A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000">
                <a:latin typeface="Montserrat Medium"/>
                <a:ea typeface="Montserrat Medium"/>
                <a:cs typeface="Montserrat Medium"/>
                <a:sym typeface="Montserrat Medium"/>
              </a:rPr>
              <a:t>Análise econométrica dos uso da Matific via modelos multiníveis e regressões quantílicas sobre a Prova Paraná.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03" name="Google Shape;403;p67"/>
          <p:cNvSpPr/>
          <p:nvPr/>
        </p:nvSpPr>
        <p:spPr>
          <a:xfrm>
            <a:off x="4651375" y="1817700"/>
            <a:ext cx="3984600" cy="2595300"/>
          </a:xfrm>
          <a:prstGeom prst="roundRect">
            <a:avLst>
              <a:gd name="adj" fmla="val 6825"/>
            </a:avLst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rgbClr val="0072B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2 - ESTUDOS </a:t>
            </a:r>
            <a:r>
              <a:rPr lang="pt-BR" sz="2100">
                <a:solidFill>
                  <a:srgbClr val="00984A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EXTERNOS</a:t>
            </a:r>
            <a:endParaRPr sz="2100">
              <a:solidFill>
                <a:srgbClr val="00984A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000">
                <a:latin typeface="Montserrat Medium"/>
                <a:ea typeface="Montserrat Medium"/>
                <a:cs typeface="Montserrat Medium"/>
                <a:sym typeface="Montserrat Medium"/>
              </a:rPr>
              <a:t>Relatórios de aprendizagem e proficiência em parceria com Khan Academy e Instituto APIS para controle de rede.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404" name="Google Shape;404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01" y="4834573"/>
            <a:ext cx="1095373" cy="24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68"/>
          <p:cNvSpPr/>
          <p:nvPr/>
        </p:nvSpPr>
        <p:spPr>
          <a:xfrm>
            <a:off x="4859350" y="344975"/>
            <a:ext cx="4014900" cy="1953600"/>
          </a:xfrm>
          <a:prstGeom prst="roundRect">
            <a:avLst>
              <a:gd name="adj" fmla="val 6825"/>
            </a:avLst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8000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984A"/>
                </a:solidFill>
                <a:latin typeface="Montserrat"/>
                <a:ea typeface="Montserrat"/>
                <a:cs typeface="Montserrat"/>
                <a:sym typeface="Montserrat"/>
              </a:rPr>
              <a:t>A eficiência do funil de aprendizagem da Khan Academy</a:t>
            </a:r>
            <a:endParaRPr sz="1800" b="1">
              <a:solidFill>
                <a:srgbClr val="00984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pt-BR" sz="1500">
                <a:latin typeface="Montserrat Medium"/>
                <a:ea typeface="Montserrat Medium"/>
                <a:cs typeface="Montserrat Medium"/>
                <a:sym typeface="Montserrat Medium"/>
              </a:rPr>
              <a:t>Rastreamento da jornada do aluno, identificação de gargalos e taxas de conclusão de metas de domínio.</a:t>
            </a:r>
            <a:endParaRPr sz="15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10" name="Google Shape;410;p68"/>
          <p:cNvSpPr/>
          <p:nvPr/>
        </p:nvSpPr>
        <p:spPr>
          <a:xfrm>
            <a:off x="4859350" y="2578841"/>
            <a:ext cx="4014900" cy="1953600"/>
          </a:xfrm>
          <a:prstGeom prst="roundRect">
            <a:avLst>
              <a:gd name="adj" fmla="val 6825"/>
            </a:avLst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0000" lvl="0" indent="-900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FF007F"/>
                </a:solidFill>
                <a:latin typeface="Montserrat"/>
                <a:ea typeface="Montserrat"/>
                <a:cs typeface="Montserrat"/>
                <a:sym typeface="Montserrat"/>
              </a:rPr>
              <a:t>A classificação dos perfis de uso para intervenção pedagógica.</a:t>
            </a:r>
            <a:endParaRPr sz="1800" b="1">
              <a:solidFill>
                <a:srgbClr val="FF007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pt-BR" sz="1500">
                <a:latin typeface="Montserrat Medium"/>
                <a:ea typeface="Montserrat Medium"/>
                <a:cs typeface="Montserrat Medium"/>
                <a:sym typeface="Montserrat Medium"/>
              </a:rPr>
              <a:t>Segmentação baseada em dados (uso contínuo, intermitente, inativo) para ações direcionadas e personalizadas.</a:t>
            </a:r>
            <a:endParaRPr sz="15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11" name="Google Shape;411;p68"/>
          <p:cNvSpPr/>
          <p:nvPr/>
        </p:nvSpPr>
        <p:spPr>
          <a:xfrm>
            <a:off x="463550" y="344975"/>
            <a:ext cx="4014900" cy="1953600"/>
          </a:xfrm>
          <a:prstGeom prst="roundRect">
            <a:avLst>
              <a:gd name="adj" fmla="val 6825"/>
            </a:avLst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8000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D94EB"/>
                </a:solidFill>
                <a:latin typeface="Montserrat"/>
                <a:ea typeface="Montserrat"/>
                <a:cs typeface="Montserrat"/>
                <a:sym typeface="Montserrat"/>
              </a:rPr>
              <a:t>O ganho quantitativo da Matific e seu papel na equidade social.</a:t>
            </a:r>
            <a:endParaRPr sz="1800" b="1">
              <a:solidFill>
                <a:srgbClr val="0D94E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pt-BR" sz="1500">
                <a:latin typeface="Montserrat Medium"/>
                <a:ea typeface="Montserrat Medium"/>
                <a:cs typeface="Montserrat Medium"/>
                <a:sym typeface="Montserrat Medium"/>
              </a:rPr>
              <a:t>Análise quantitativa do desempenho e impacto na redução de desigualdades educacionais.</a:t>
            </a:r>
            <a:endParaRPr sz="15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12" name="Google Shape;412;p68"/>
          <p:cNvSpPr/>
          <p:nvPr/>
        </p:nvSpPr>
        <p:spPr>
          <a:xfrm>
            <a:off x="275725" y="153538"/>
            <a:ext cx="687900" cy="687900"/>
          </a:xfrm>
          <a:prstGeom prst="ellipse">
            <a:avLst/>
          </a:prstGeom>
          <a:solidFill>
            <a:srgbClr val="0D94E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</a:t>
            </a:r>
            <a:endParaRPr sz="32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13" name="Google Shape;413;p68"/>
          <p:cNvSpPr/>
          <p:nvPr/>
        </p:nvSpPr>
        <p:spPr>
          <a:xfrm>
            <a:off x="463550" y="2578841"/>
            <a:ext cx="4014900" cy="1953600"/>
          </a:xfrm>
          <a:prstGeom prst="roundRect">
            <a:avLst>
              <a:gd name="adj" fmla="val 6825"/>
            </a:avLst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60001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O salto impressionante de +0.56 DP (27 meses) com o uso de IA.</a:t>
            </a:r>
            <a:endParaRPr sz="1800" b="1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pt-BR" sz="1500">
                <a:latin typeface="Montserrat Medium"/>
                <a:ea typeface="Montserrat Medium"/>
                <a:cs typeface="Montserrat Medium"/>
                <a:sym typeface="Montserrat Medium"/>
              </a:rPr>
              <a:t>Demonstração do impacto da IA Khanmigo na proficiência acelerada de Matemática.</a:t>
            </a:r>
            <a:endParaRPr sz="15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14" name="Google Shape;414;p68"/>
          <p:cNvSpPr/>
          <p:nvPr/>
        </p:nvSpPr>
        <p:spPr>
          <a:xfrm>
            <a:off x="275725" y="2393513"/>
            <a:ext cx="687900" cy="687900"/>
          </a:xfrm>
          <a:prstGeom prst="ellipse">
            <a:avLst/>
          </a:prstGeom>
          <a:solidFill>
            <a:srgbClr val="66666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3</a:t>
            </a:r>
            <a:endParaRPr sz="32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15" name="Google Shape;415;p68"/>
          <p:cNvSpPr/>
          <p:nvPr/>
        </p:nvSpPr>
        <p:spPr>
          <a:xfrm>
            <a:off x="4627063" y="153538"/>
            <a:ext cx="687900" cy="687900"/>
          </a:xfrm>
          <a:prstGeom prst="ellipse">
            <a:avLst/>
          </a:prstGeom>
          <a:solidFill>
            <a:srgbClr val="00984A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</a:t>
            </a:r>
            <a:endParaRPr sz="32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16" name="Google Shape;416;p68"/>
          <p:cNvSpPr/>
          <p:nvPr/>
        </p:nvSpPr>
        <p:spPr>
          <a:xfrm>
            <a:off x="4627063" y="2393513"/>
            <a:ext cx="687900" cy="687900"/>
          </a:xfrm>
          <a:prstGeom prst="ellipse">
            <a:avLst/>
          </a:prstGeom>
          <a:solidFill>
            <a:srgbClr val="FF007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4</a:t>
            </a:r>
            <a:endParaRPr sz="32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417" name="Google Shape;417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01" y="4834573"/>
            <a:ext cx="1095373" cy="24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2BC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51" title="Apresentação planejamento suplementos moderno branco amarelo e azul (3).png"/>
          <p:cNvPicPr preferRelativeResize="0"/>
          <p:nvPr/>
        </p:nvPicPr>
        <p:blipFill rotWithShape="1">
          <a:blip r:embed="rId3">
            <a:alphaModFix amt="29000"/>
          </a:blip>
          <a:srcRect l="22530" r="22530"/>
          <a:stretch/>
        </p:blipFill>
        <p:spPr>
          <a:xfrm>
            <a:off x="8394875" y="3043188"/>
            <a:ext cx="3773275" cy="386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51"/>
          <p:cNvSpPr/>
          <p:nvPr/>
        </p:nvSpPr>
        <p:spPr>
          <a:xfrm>
            <a:off x="3280000" y="369300"/>
            <a:ext cx="5688600" cy="4628700"/>
          </a:xfrm>
          <a:prstGeom prst="roundRect">
            <a:avLst>
              <a:gd name="adj" fmla="val 11703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 Programa Matemática Paraná surge dentro de um conjunto de políticas educacionais da SEED/PR voltadas à </a:t>
            </a:r>
            <a:r>
              <a:rPr lang="pt-BR" sz="2500">
                <a:solidFill>
                  <a:schemeClr val="lt1"/>
                </a:solidFill>
                <a:highlight>
                  <a:srgbClr val="42DF22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melhoria da aprendizagem em Matemática</a:t>
            </a:r>
            <a:r>
              <a:rPr lang="pt-BR" sz="20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alinhada à necessidade de recomposição de aprendizagens, aumento de proficiência,</a:t>
            </a:r>
            <a:r>
              <a:rPr lang="pt-BR"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uso de tecnologia educacional, e acompanhamento contínuo dos estudantes</a:t>
            </a:r>
            <a:r>
              <a:rPr lang="pt-BR" sz="20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  <a:endParaRPr sz="20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5" name="Google Shape;155;p51"/>
          <p:cNvSpPr txBox="1"/>
          <p:nvPr/>
        </p:nvSpPr>
        <p:spPr>
          <a:xfrm>
            <a:off x="192400" y="1627200"/>
            <a:ext cx="30876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>
                <a:solidFill>
                  <a:srgbClr val="FFFFFF"/>
                </a:solidFill>
                <a:highlight>
                  <a:srgbClr val="FF007F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DE ONDE PARTIMOS</a:t>
            </a:r>
            <a:endParaRPr sz="4000">
              <a:solidFill>
                <a:srgbClr val="FFFFFF"/>
              </a:solidFill>
              <a:highlight>
                <a:srgbClr val="FF007F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56" name="Google Shape;156;p51"/>
          <p:cNvSpPr/>
          <p:nvPr/>
        </p:nvSpPr>
        <p:spPr>
          <a:xfrm>
            <a:off x="72325" y="40175"/>
            <a:ext cx="932400" cy="490200"/>
          </a:xfrm>
          <a:prstGeom prst="rect">
            <a:avLst/>
          </a:prstGeom>
          <a:solidFill>
            <a:srgbClr val="0072BC"/>
          </a:solidFill>
          <a:ln w="9525" cap="flat" cmpd="sng">
            <a:solidFill>
              <a:srgbClr val="0072B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7" name="Google Shape;157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5876" y="89173"/>
            <a:ext cx="1095373" cy="24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69" title="Apresentação planejamento suplementos moderno branco amarelo e azul (3).png"/>
          <p:cNvPicPr preferRelativeResize="0"/>
          <p:nvPr/>
        </p:nvPicPr>
        <p:blipFill rotWithShape="1">
          <a:blip r:embed="rId3">
            <a:alphaModFix amt="46000"/>
          </a:blip>
          <a:srcRect l="22530" r="22530"/>
          <a:stretch/>
        </p:blipFill>
        <p:spPr>
          <a:xfrm>
            <a:off x="7444325" y="3540374"/>
            <a:ext cx="3682877" cy="3770774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69"/>
          <p:cNvSpPr txBox="1"/>
          <p:nvPr/>
        </p:nvSpPr>
        <p:spPr>
          <a:xfrm>
            <a:off x="238125" y="378400"/>
            <a:ext cx="4508400" cy="3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rgbClr val="4343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No Paraná, seguimos conectando pessoas, dados e boas práticas para garantir que cada estudante tenha mais oportunidades de aprender Matemática com </a:t>
            </a:r>
            <a:r>
              <a:rPr lang="pt-BR" sz="2600" b="1">
                <a:solidFill>
                  <a:srgbClr val="0168B3"/>
                </a:solidFill>
                <a:latin typeface="Montserrat"/>
                <a:ea typeface="Montserrat"/>
                <a:cs typeface="Montserrat"/>
                <a:sym typeface="Montserrat"/>
              </a:rPr>
              <a:t>qualidade</a:t>
            </a:r>
            <a:r>
              <a:rPr lang="pt-BR" sz="2200">
                <a:solidFill>
                  <a:srgbClr val="4343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, </a:t>
            </a:r>
            <a:r>
              <a:rPr lang="pt-BR" sz="2600" b="1">
                <a:solidFill>
                  <a:srgbClr val="00984A"/>
                </a:solidFill>
                <a:latin typeface="Montserrat"/>
                <a:ea typeface="Montserrat"/>
                <a:cs typeface="Montserrat"/>
                <a:sym typeface="Montserrat"/>
              </a:rPr>
              <a:t>tecnologia</a:t>
            </a:r>
            <a:r>
              <a:rPr lang="pt-BR" sz="2200">
                <a:solidFill>
                  <a:srgbClr val="4343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e </a:t>
            </a:r>
            <a:r>
              <a:rPr lang="pt-BR" sz="2600" b="1">
                <a:solidFill>
                  <a:srgbClr val="FF007F"/>
                </a:solidFill>
                <a:latin typeface="Montserrat"/>
                <a:ea typeface="Montserrat"/>
                <a:cs typeface="Montserrat"/>
                <a:sym typeface="Montserrat"/>
              </a:rPr>
              <a:t>propósito</a:t>
            </a:r>
            <a:r>
              <a:rPr lang="pt-BR" sz="2200">
                <a:solidFill>
                  <a:srgbClr val="4343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.</a:t>
            </a:r>
            <a:endParaRPr sz="2200">
              <a:solidFill>
                <a:srgbClr val="4343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24" name="Google Shape;424;p69" title="BrasaoSEED(HP-CMYK)@4x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2551" y="3769675"/>
            <a:ext cx="2319549" cy="873225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69"/>
          <p:cNvSpPr txBox="1"/>
          <p:nvPr/>
        </p:nvSpPr>
        <p:spPr>
          <a:xfrm>
            <a:off x="5581850" y="4887475"/>
            <a:ext cx="2302500" cy="3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>
                <a:solidFill>
                  <a:srgbClr val="EFEFE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Foto: Lucas Fermin NCS/SEED</a:t>
            </a:r>
            <a:endParaRPr sz="700">
              <a:solidFill>
                <a:srgbClr val="EFEFE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52" title="Apresentação planejamento suplementos moderno branco amarelo e azul (3).png"/>
          <p:cNvPicPr preferRelativeResize="0"/>
          <p:nvPr/>
        </p:nvPicPr>
        <p:blipFill rotWithShape="1">
          <a:blip r:embed="rId3">
            <a:alphaModFix amt="46000"/>
          </a:blip>
          <a:srcRect l="22530" r="22530"/>
          <a:stretch/>
        </p:blipFill>
        <p:spPr>
          <a:xfrm>
            <a:off x="6660025" y="2461374"/>
            <a:ext cx="4143950" cy="4242874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52"/>
          <p:cNvSpPr txBox="1"/>
          <p:nvPr/>
        </p:nvSpPr>
        <p:spPr>
          <a:xfrm>
            <a:off x="364100" y="952875"/>
            <a:ext cx="46233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chemeClr val="lt1"/>
                </a:solidFill>
                <a:highlight>
                  <a:srgbClr val="FF007F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OS QUATRO PILARES DE TODO O PROCESSO DE IMPLEMENTAÇÃO DE REDs</a:t>
            </a:r>
            <a:endParaRPr sz="2900">
              <a:solidFill>
                <a:schemeClr val="lt1"/>
              </a:solidFill>
              <a:highlight>
                <a:srgbClr val="FF007F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64" name="Google Shape;164;p52"/>
          <p:cNvSpPr/>
          <p:nvPr/>
        </p:nvSpPr>
        <p:spPr>
          <a:xfrm>
            <a:off x="5627200" y="1129575"/>
            <a:ext cx="2977200" cy="617400"/>
          </a:xfrm>
          <a:prstGeom prst="roundRect">
            <a:avLst>
              <a:gd name="adj" fmla="val 44888"/>
            </a:avLst>
          </a:prstGeom>
          <a:solidFill>
            <a:srgbClr val="EFEFE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4343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INFRAESTRUTURA</a:t>
            </a:r>
            <a:endParaRPr sz="2000">
              <a:solidFill>
                <a:srgbClr val="434343"/>
              </a:solidFill>
            </a:endParaRPr>
          </a:p>
        </p:txBody>
      </p:sp>
      <p:sp>
        <p:nvSpPr>
          <p:cNvPr id="165" name="Google Shape;165;p52"/>
          <p:cNvSpPr/>
          <p:nvPr/>
        </p:nvSpPr>
        <p:spPr>
          <a:xfrm>
            <a:off x="5627200" y="1885225"/>
            <a:ext cx="2977200" cy="617400"/>
          </a:xfrm>
          <a:prstGeom prst="roundRect">
            <a:avLst>
              <a:gd name="adj" fmla="val 44888"/>
            </a:avLst>
          </a:prstGeom>
          <a:solidFill>
            <a:srgbClr val="EFEFE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4343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CONEXÃO</a:t>
            </a:r>
            <a:endParaRPr sz="2000">
              <a:solidFill>
                <a:srgbClr val="434343"/>
              </a:solidFill>
            </a:endParaRPr>
          </a:p>
        </p:txBody>
      </p:sp>
      <p:sp>
        <p:nvSpPr>
          <p:cNvPr id="166" name="Google Shape;166;p52"/>
          <p:cNvSpPr/>
          <p:nvPr/>
        </p:nvSpPr>
        <p:spPr>
          <a:xfrm>
            <a:off x="5627200" y="2640875"/>
            <a:ext cx="2977200" cy="617400"/>
          </a:xfrm>
          <a:prstGeom prst="roundRect">
            <a:avLst>
              <a:gd name="adj" fmla="val 44888"/>
            </a:avLst>
          </a:prstGeom>
          <a:solidFill>
            <a:srgbClr val="EFEFE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4343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FORMAÇÃO</a:t>
            </a:r>
            <a:endParaRPr sz="2000">
              <a:solidFill>
                <a:srgbClr val="434343"/>
              </a:solidFill>
            </a:endParaRPr>
          </a:p>
        </p:txBody>
      </p:sp>
      <p:sp>
        <p:nvSpPr>
          <p:cNvPr id="167" name="Google Shape;167;p52"/>
          <p:cNvSpPr/>
          <p:nvPr/>
        </p:nvSpPr>
        <p:spPr>
          <a:xfrm>
            <a:off x="5627200" y="3396525"/>
            <a:ext cx="2977200" cy="617400"/>
          </a:xfrm>
          <a:prstGeom prst="roundRect">
            <a:avLst>
              <a:gd name="adj" fmla="val 44888"/>
            </a:avLst>
          </a:prstGeom>
          <a:solidFill>
            <a:srgbClr val="EFEFE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4343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GESTÃO DE DADOS</a:t>
            </a:r>
            <a:endParaRPr sz="2000">
              <a:solidFill>
                <a:srgbClr val="434343"/>
              </a:solidFill>
            </a:endParaRPr>
          </a:p>
        </p:txBody>
      </p:sp>
      <p:sp>
        <p:nvSpPr>
          <p:cNvPr id="168" name="Google Shape;168;p52"/>
          <p:cNvSpPr txBox="1"/>
          <p:nvPr/>
        </p:nvSpPr>
        <p:spPr>
          <a:xfrm>
            <a:off x="364100" y="3333750"/>
            <a:ext cx="448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69" name="Google Shape;169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5876" y="89173"/>
            <a:ext cx="1095373" cy="24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53"/>
          <p:cNvSpPr txBox="1"/>
          <p:nvPr/>
        </p:nvSpPr>
        <p:spPr>
          <a:xfrm>
            <a:off x="239200" y="244275"/>
            <a:ext cx="49134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FFFFFF"/>
                </a:solidFill>
                <a:highlight>
                  <a:srgbClr val="FF007F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UMA REDE CONECTADA E TRANSFORMADORA</a:t>
            </a:r>
            <a:endParaRPr sz="2700">
              <a:solidFill>
                <a:srgbClr val="FFFFFF"/>
              </a:solidFill>
              <a:highlight>
                <a:srgbClr val="FF007F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75" name="Google Shape;175;p53"/>
          <p:cNvSpPr/>
          <p:nvPr/>
        </p:nvSpPr>
        <p:spPr>
          <a:xfrm>
            <a:off x="620550" y="2359175"/>
            <a:ext cx="2062800" cy="441000"/>
          </a:xfrm>
          <a:prstGeom prst="roundRect">
            <a:avLst>
              <a:gd name="adj" fmla="val 44888"/>
            </a:avLst>
          </a:prstGeom>
          <a:solidFill>
            <a:srgbClr val="42DF2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PROFESSORES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76" name="Google Shape;176;p53"/>
          <p:cNvSpPr txBox="1"/>
          <p:nvPr/>
        </p:nvSpPr>
        <p:spPr>
          <a:xfrm>
            <a:off x="334800" y="1468428"/>
            <a:ext cx="26343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200">
                <a:solidFill>
                  <a:srgbClr val="4343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71 mil</a:t>
            </a:r>
            <a:endParaRPr sz="5000">
              <a:solidFill>
                <a:srgbClr val="434343"/>
              </a:solidFill>
            </a:endParaRPr>
          </a:p>
        </p:txBody>
      </p:sp>
      <p:sp>
        <p:nvSpPr>
          <p:cNvPr id="177" name="Google Shape;177;p53"/>
          <p:cNvSpPr/>
          <p:nvPr/>
        </p:nvSpPr>
        <p:spPr>
          <a:xfrm>
            <a:off x="3540600" y="2359175"/>
            <a:ext cx="2062800" cy="441000"/>
          </a:xfrm>
          <a:prstGeom prst="roundRect">
            <a:avLst>
              <a:gd name="adj" fmla="val 44888"/>
            </a:avLst>
          </a:prstGeom>
          <a:solidFill>
            <a:srgbClr val="42DF2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ESTUDANTES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78" name="Google Shape;178;p53"/>
          <p:cNvSpPr txBox="1"/>
          <p:nvPr/>
        </p:nvSpPr>
        <p:spPr>
          <a:xfrm>
            <a:off x="3254850" y="1468428"/>
            <a:ext cx="26343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200">
                <a:solidFill>
                  <a:srgbClr val="4343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901 mil</a:t>
            </a:r>
            <a:endParaRPr sz="5000">
              <a:solidFill>
                <a:srgbClr val="434343"/>
              </a:solidFill>
            </a:endParaRPr>
          </a:p>
        </p:txBody>
      </p:sp>
      <p:sp>
        <p:nvSpPr>
          <p:cNvPr id="179" name="Google Shape;179;p53"/>
          <p:cNvSpPr/>
          <p:nvPr/>
        </p:nvSpPr>
        <p:spPr>
          <a:xfrm>
            <a:off x="6460650" y="2359175"/>
            <a:ext cx="2062800" cy="441000"/>
          </a:xfrm>
          <a:prstGeom prst="roundRect">
            <a:avLst>
              <a:gd name="adj" fmla="val 44888"/>
            </a:avLst>
          </a:prstGeom>
          <a:solidFill>
            <a:srgbClr val="42DF2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ESCOLAS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80" name="Google Shape;180;p53"/>
          <p:cNvSpPr txBox="1"/>
          <p:nvPr/>
        </p:nvSpPr>
        <p:spPr>
          <a:xfrm>
            <a:off x="6174900" y="1468428"/>
            <a:ext cx="26343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200">
                <a:solidFill>
                  <a:srgbClr val="4343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2.056</a:t>
            </a:r>
            <a:endParaRPr sz="5000">
              <a:solidFill>
                <a:srgbClr val="434343"/>
              </a:solidFill>
            </a:endParaRPr>
          </a:p>
        </p:txBody>
      </p:sp>
      <p:sp>
        <p:nvSpPr>
          <p:cNvPr id="181" name="Google Shape;181;p53"/>
          <p:cNvSpPr txBox="1"/>
          <p:nvPr/>
        </p:nvSpPr>
        <p:spPr>
          <a:xfrm>
            <a:off x="3540601" y="3476650"/>
            <a:ext cx="51261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1800">
                <a:solidFill>
                  <a:srgbClr val="4343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Uma das maiores redes públicas do Brasil, comprometida com </a:t>
            </a:r>
            <a:r>
              <a:rPr lang="pt-BR" sz="1800" b="1">
                <a:solidFill>
                  <a:srgbClr val="FF007F"/>
                </a:solidFill>
                <a:latin typeface="Montserrat"/>
                <a:ea typeface="Montserrat"/>
                <a:cs typeface="Montserrat"/>
                <a:sym typeface="Montserrat"/>
              </a:rPr>
              <a:t>inovação</a:t>
            </a:r>
            <a:r>
              <a:rPr lang="pt-BR" sz="1800">
                <a:solidFill>
                  <a:srgbClr val="4343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e </a:t>
            </a:r>
            <a:r>
              <a:rPr lang="pt-BR" sz="1800" b="1">
                <a:solidFill>
                  <a:srgbClr val="FF007F"/>
                </a:solidFill>
                <a:latin typeface="Montserrat"/>
                <a:ea typeface="Montserrat"/>
                <a:cs typeface="Montserrat"/>
                <a:sym typeface="Montserrat"/>
              </a:rPr>
              <a:t>resultados</a:t>
            </a:r>
            <a:r>
              <a:rPr lang="pt-BR" sz="1800">
                <a:solidFill>
                  <a:srgbClr val="4343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.</a:t>
            </a:r>
            <a:endParaRPr sz="1800">
              <a:solidFill>
                <a:srgbClr val="4343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82" name="Google Shape;182;p53"/>
          <p:cNvSpPr/>
          <p:nvPr/>
        </p:nvSpPr>
        <p:spPr>
          <a:xfrm>
            <a:off x="620550" y="4051450"/>
            <a:ext cx="2062800" cy="441000"/>
          </a:xfrm>
          <a:prstGeom prst="roundRect">
            <a:avLst>
              <a:gd name="adj" fmla="val 44888"/>
            </a:avLst>
          </a:prstGeom>
          <a:solidFill>
            <a:srgbClr val="42DF2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MUNICÍPIOS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83" name="Google Shape;183;p53"/>
          <p:cNvSpPr txBox="1"/>
          <p:nvPr/>
        </p:nvSpPr>
        <p:spPr>
          <a:xfrm>
            <a:off x="334800" y="3160703"/>
            <a:ext cx="26343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200">
                <a:solidFill>
                  <a:srgbClr val="4343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399</a:t>
            </a:r>
            <a:endParaRPr sz="5000">
              <a:solidFill>
                <a:srgbClr val="434343"/>
              </a:solidFill>
            </a:endParaRPr>
          </a:p>
        </p:txBody>
      </p:sp>
      <p:pic>
        <p:nvPicPr>
          <p:cNvPr id="184" name="Google Shape;18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76" y="4815973"/>
            <a:ext cx="1095373" cy="24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54" title="Apresentação planejamento suplementos moderno branco amarelo e azul (3).png"/>
          <p:cNvPicPr preferRelativeResize="0"/>
          <p:nvPr/>
        </p:nvPicPr>
        <p:blipFill rotWithShape="1">
          <a:blip r:embed="rId3">
            <a:alphaModFix amt="46000"/>
          </a:blip>
          <a:srcRect l="22530" r="22530"/>
          <a:stretch/>
        </p:blipFill>
        <p:spPr>
          <a:xfrm>
            <a:off x="7525625" y="2744174"/>
            <a:ext cx="3682877" cy="3770774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54"/>
          <p:cNvSpPr txBox="1"/>
          <p:nvPr/>
        </p:nvSpPr>
        <p:spPr>
          <a:xfrm>
            <a:off x="167775" y="109350"/>
            <a:ext cx="53091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lt1"/>
                </a:solidFill>
                <a:highlight>
                  <a:srgbClr val="FF007F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AMPLO INVESTIMENTO EM INFRAESTRUTURA</a:t>
            </a:r>
            <a:endParaRPr sz="2700">
              <a:solidFill>
                <a:schemeClr val="lt1"/>
              </a:solidFill>
              <a:highlight>
                <a:srgbClr val="FF007F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91" name="Google Shape;191;p54"/>
          <p:cNvSpPr txBox="1"/>
          <p:nvPr/>
        </p:nvSpPr>
        <p:spPr>
          <a:xfrm>
            <a:off x="274950" y="1156050"/>
            <a:ext cx="3905100" cy="37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D94EB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+ 4.400</a:t>
            </a:r>
            <a:r>
              <a:rPr lang="pt-BR" sz="1600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Carrinhos de recarga</a:t>
            </a:r>
            <a:endParaRPr sz="1600" b="1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D94EB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+ 4.600 </a:t>
            </a:r>
            <a:r>
              <a:rPr lang="pt-BR" sz="1600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Telas Interativas</a:t>
            </a:r>
            <a:endParaRPr sz="1600" b="1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D94EB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+ 5.400</a:t>
            </a:r>
            <a:r>
              <a:rPr lang="pt-BR" sz="1600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Impressoras</a:t>
            </a:r>
            <a:endParaRPr sz="1600" b="1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D94EB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+ 23.400</a:t>
            </a:r>
            <a:r>
              <a:rPr lang="pt-BR" sz="1600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Notebooks</a:t>
            </a:r>
            <a:endParaRPr sz="1600" b="1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D94EB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+ 37.900</a:t>
            </a:r>
            <a:r>
              <a:rPr lang="pt-BR" sz="1600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Roteadores wi-fi</a:t>
            </a:r>
            <a:endParaRPr sz="1600" b="1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D94EB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+ 75.000</a:t>
            </a:r>
            <a:r>
              <a:rPr lang="pt-BR" sz="1600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Tablets</a:t>
            </a:r>
            <a:endParaRPr sz="1600" b="1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D94EB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+ 76.100</a:t>
            </a:r>
            <a:r>
              <a:rPr lang="pt-BR" sz="1600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Desktops</a:t>
            </a:r>
            <a:endParaRPr sz="1600" b="1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D94EB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+ 100.800</a:t>
            </a:r>
            <a:r>
              <a:rPr lang="pt-BR" sz="1600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Chromebooks</a:t>
            </a:r>
            <a:endParaRPr sz="1600" b="1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pt-BR" sz="1800">
                <a:solidFill>
                  <a:srgbClr val="0D94EB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+ 243.500</a:t>
            </a:r>
            <a:r>
              <a:rPr lang="pt-BR" sz="1600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Headsets</a:t>
            </a:r>
            <a:endParaRPr sz="1600" b="1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2" name="Google Shape;192;p54"/>
          <p:cNvSpPr txBox="1"/>
          <p:nvPr/>
        </p:nvSpPr>
        <p:spPr>
          <a:xfrm>
            <a:off x="4079100" y="1098750"/>
            <a:ext cx="50082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5588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Montserrat ExtraBold"/>
              <a:buChar char="+"/>
            </a:pPr>
            <a:r>
              <a:rPr lang="pt-BR" sz="5200">
                <a:solidFill>
                  <a:schemeClr val="lt1"/>
                </a:solidFill>
                <a:highlight>
                  <a:srgbClr val="0D94EB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984 milhões</a:t>
            </a:r>
            <a:endParaRPr sz="5000">
              <a:solidFill>
                <a:schemeClr val="lt1"/>
              </a:solidFill>
              <a:highlight>
                <a:srgbClr val="0D94EB"/>
              </a:highlight>
            </a:endParaRPr>
          </a:p>
        </p:txBody>
      </p:sp>
      <p:sp>
        <p:nvSpPr>
          <p:cNvPr id="193" name="Google Shape;193;p54"/>
          <p:cNvSpPr txBox="1"/>
          <p:nvPr/>
        </p:nvSpPr>
        <p:spPr>
          <a:xfrm>
            <a:off x="4125900" y="1957600"/>
            <a:ext cx="49146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>
                <a:solidFill>
                  <a:srgbClr val="0D94EB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investidos, sendo 134 MI em 2025</a:t>
            </a:r>
            <a:endParaRPr sz="1900">
              <a:solidFill>
                <a:srgbClr val="0D94EB"/>
              </a:solidFill>
            </a:endParaRPr>
          </a:p>
        </p:txBody>
      </p:sp>
      <p:sp>
        <p:nvSpPr>
          <p:cNvPr id="194" name="Google Shape;194;p54"/>
          <p:cNvSpPr txBox="1"/>
          <p:nvPr/>
        </p:nvSpPr>
        <p:spPr>
          <a:xfrm>
            <a:off x="3315900" y="3318225"/>
            <a:ext cx="2512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Solução Centralizada de Firewall e Filtro de Conteúdo Web</a:t>
            </a:r>
            <a:endParaRPr sz="1600">
              <a:solidFill>
                <a:schemeClr val="dk2"/>
              </a:solidFill>
            </a:endParaRPr>
          </a:p>
        </p:txBody>
      </p:sp>
      <p:pic>
        <p:nvPicPr>
          <p:cNvPr id="195" name="Google Shape;195;p54" title="DSC01928.jpg"/>
          <p:cNvPicPr preferRelativeResize="0"/>
          <p:nvPr/>
        </p:nvPicPr>
        <p:blipFill rotWithShape="1">
          <a:blip r:embed="rId4">
            <a:alphaModFix/>
          </a:blip>
          <a:srcRect l="12150" r="8642"/>
          <a:stretch/>
        </p:blipFill>
        <p:spPr>
          <a:xfrm>
            <a:off x="6121511" y="2484450"/>
            <a:ext cx="2965800" cy="2495700"/>
          </a:xfrm>
          <a:prstGeom prst="hexagon">
            <a:avLst>
              <a:gd name="adj" fmla="val 25000"/>
              <a:gd name="vf" fmla="val 115470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96" name="Google Shape;196;p54"/>
          <p:cNvSpPr txBox="1"/>
          <p:nvPr/>
        </p:nvSpPr>
        <p:spPr>
          <a:xfrm>
            <a:off x="4804000" y="4876975"/>
            <a:ext cx="2302500" cy="3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>
                <a:solidFill>
                  <a:srgbClr val="CCCCC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Foto: Lucas Fermin NCS/SEED</a:t>
            </a:r>
            <a:endParaRPr sz="700">
              <a:solidFill>
                <a:srgbClr val="CCCCC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97" name="Google Shape;197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376" y="4815973"/>
            <a:ext cx="1095373" cy="24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55" title="Apresentação planejamento suplementos moderno branco amarelo e azul (3).png"/>
          <p:cNvPicPr preferRelativeResize="0"/>
          <p:nvPr/>
        </p:nvPicPr>
        <p:blipFill rotWithShape="1">
          <a:blip r:embed="rId3">
            <a:alphaModFix amt="46000"/>
          </a:blip>
          <a:srcRect l="22530" r="22530"/>
          <a:stretch/>
        </p:blipFill>
        <p:spPr>
          <a:xfrm>
            <a:off x="6509200" y="-385226"/>
            <a:ext cx="4143950" cy="4242874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55"/>
          <p:cNvSpPr txBox="1"/>
          <p:nvPr/>
        </p:nvSpPr>
        <p:spPr>
          <a:xfrm>
            <a:off x="266175" y="117275"/>
            <a:ext cx="53091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lt1"/>
                </a:solidFill>
                <a:highlight>
                  <a:srgbClr val="FF007F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ESCOLA CONECTADA DE VERDADE</a:t>
            </a:r>
            <a:endParaRPr sz="2700">
              <a:solidFill>
                <a:schemeClr val="lt1"/>
              </a:solidFill>
              <a:highlight>
                <a:srgbClr val="FF007F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04" name="Google Shape;204;p55"/>
          <p:cNvSpPr txBox="1"/>
          <p:nvPr/>
        </p:nvSpPr>
        <p:spPr>
          <a:xfrm>
            <a:off x="317475" y="1419675"/>
            <a:ext cx="4000500" cy="28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 b="1">
                <a:solidFill>
                  <a:srgbClr val="42DF22"/>
                </a:solidFill>
                <a:latin typeface="Montserrat"/>
                <a:ea typeface="Montserrat"/>
                <a:cs typeface="Montserrat"/>
                <a:sym typeface="Montserrat"/>
              </a:rPr>
              <a:t>NOVO CONCEITO</a:t>
            </a:r>
            <a:endParaRPr sz="2300" b="1">
              <a:solidFill>
                <a:srgbClr val="42DF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Os equipamentos móveis levam os benefícios da tecnologia para todos os ambientes escolares.</a:t>
            </a:r>
            <a:endParaRPr sz="2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000" b="1">
                <a:solidFill>
                  <a:srgbClr val="42DF22"/>
                </a:solidFill>
                <a:latin typeface="Montserrat"/>
                <a:ea typeface="Montserrat"/>
                <a:cs typeface="Montserrat"/>
                <a:sym typeface="Montserrat"/>
              </a:rPr>
              <a:t>Integração </a:t>
            </a:r>
            <a:r>
              <a:rPr lang="pt-BR" sz="2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contínua</a:t>
            </a:r>
            <a:endParaRPr sz="2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000" b="1">
                <a:solidFill>
                  <a:srgbClr val="42DF22"/>
                </a:solidFill>
                <a:latin typeface="Montserrat"/>
                <a:ea typeface="Montserrat"/>
                <a:cs typeface="Montserrat"/>
                <a:sym typeface="Montserrat"/>
              </a:rPr>
              <a:t>Maior</a:t>
            </a:r>
            <a:r>
              <a:rPr lang="pt-BR" sz="2000">
                <a:solidFill>
                  <a:srgbClr val="42DF2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pt-BR" sz="2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interatividade</a:t>
            </a:r>
            <a:endParaRPr sz="2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000" b="1">
                <a:solidFill>
                  <a:srgbClr val="42DF22"/>
                </a:solidFill>
                <a:latin typeface="Montserrat"/>
                <a:ea typeface="Montserrat"/>
                <a:cs typeface="Montserrat"/>
                <a:sym typeface="Montserrat"/>
              </a:rPr>
              <a:t>Melhor </a:t>
            </a:r>
            <a:r>
              <a:rPr lang="pt-BR" sz="2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rendimento escolar</a:t>
            </a:r>
            <a:endParaRPr sz="2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05" name="Google Shape;205;p55"/>
          <p:cNvSpPr/>
          <p:nvPr/>
        </p:nvSpPr>
        <p:spPr>
          <a:xfrm>
            <a:off x="3976675" y="2128125"/>
            <a:ext cx="2372400" cy="1404900"/>
          </a:xfrm>
          <a:prstGeom prst="roundRect">
            <a:avLst>
              <a:gd name="adj" fmla="val 10170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300">
                <a:solidFill>
                  <a:srgbClr val="4343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414.170</a:t>
            </a:r>
            <a:endParaRPr sz="430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4343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DISPOSITIVOS</a:t>
            </a:r>
            <a:endParaRPr sz="120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06" name="Google Shape;206;p55"/>
          <p:cNvSpPr/>
          <p:nvPr/>
        </p:nvSpPr>
        <p:spPr>
          <a:xfrm>
            <a:off x="6548870" y="2128125"/>
            <a:ext cx="2372400" cy="1404900"/>
          </a:xfrm>
          <a:prstGeom prst="roundRect">
            <a:avLst>
              <a:gd name="adj" fmla="val 10170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300">
                <a:solidFill>
                  <a:srgbClr val="4343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2,4</a:t>
            </a:r>
            <a:endParaRPr sz="430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4343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DISPOSITIVOS POR ALUNO EM 2026</a:t>
            </a:r>
            <a:endParaRPr sz="120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07" name="Google Shape;207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76" y="4835798"/>
            <a:ext cx="1095373" cy="24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56"/>
          <p:cNvSpPr txBox="1"/>
          <p:nvPr/>
        </p:nvSpPr>
        <p:spPr>
          <a:xfrm>
            <a:off x="2126125" y="161350"/>
            <a:ext cx="5066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2500" b="1">
                <a:solidFill>
                  <a:srgbClr val="FFFFFF"/>
                </a:solidFill>
                <a:highlight>
                  <a:srgbClr val="FF007F"/>
                </a:highlight>
                <a:latin typeface="Montserrat"/>
                <a:ea typeface="Montserrat"/>
                <a:cs typeface="Montserrat"/>
                <a:sym typeface="Montserrat"/>
              </a:rPr>
              <a:t>INTEGRAÇÃO DE DADOS</a:t>
            </a:r>
            <a:endParaRPr sz="2500" b="1">
              <a:solidFill>
                <a:srgbClr val="FFFFFF"/>
              </a:solidFill>
              <a:highlight>
                <a:srgbClr val="FF007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3" name="Google Shape;213;p56"/>
          <p:cNvSpPr txBox="1"/>
          <p:nvPr/>
        </p:nvSpPr>
        <p:spPr>
          <a:xfrm>
            <a:off x="535800" y="844975"/>
            <a:ext cx="8072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18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Por que a integração via API é o padrão ouro para redes de ensino?</a:t>
            </a:r>
            <a:endParaRPr sz="1800">
              <a:solidFill>
                <a:srgbClr val="43434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14" name="Google Shape;214;p56"/>
          <p:cNvSpPr/>
          <p:nvPr/>
        </p:nvSpPr>
        <p:spPr>
          <a:xfrm>
            <a:off x="190500" y="2325700"/>
            <a:ext cx="2571900" cy="1627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Montserrat Medium"/>
                <a:ea typeface="Montserrat Medium"/>
                <a:cs typeface="Montserrat Medium"/>
                <a:sym typeface="Montserrat Medium"/>
              </a:rPr>
              <a:t>Sincronização de alunos, professores e turmas sem intervenção manual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15" name="Google Shape;215;p56"/>
          <p:cNvSpPr/>
          <p:nvPr/>
        </p:nvSpPr>
        <p:spPr>
          <a:xfrm>
            <a:off x="3286050" y="2325700"/>
            <a:ext cx="2571900" cy="1627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Acesso simplificado garantindo segurança e facilidade de login</a:t>
            </a:r>
            <a:endParaRPr sz="1200"/>
          </a:p>
        </p:txBody>
      </p:sp>
      <p:sp>
        <p:nvSpPr>
          <p:cNvPr id="216" name="Google Shape;216;p56"/>
          <p:cNvSpPr/>
          <p:nvPr/>
        </p:nvSpPr>
        <p:spPr>
          <a:xfrm>
            <a:off x="6381600" y="2325700"/>
            <a:ext cx="2571900" cy="1627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Extração automática de dados de performance para gestão</a:t>
            </a:r>
            <a:endParaRPr sz="1200"/>
          </a:p>
        </p:txBody>
      </p:sp>
      <p:pic>
        <p:nvPicPr>
          <p:cNvPr id="217" name="Google Shape;217;p56" title="Design sem nome (15).png"/>
          <p:cNvPicPr preferRelativeResize="0"/>
          <p:nvPr/>
        </p:nvPicPr>
        <p:blipFill rotWithShape="1">
          <a:blip r:embed="rId3">
            <a:alphaModFix/>
          </a:blip>
          <a:srcRect l="3117" t="19127" r="64284" b="20057"/>
          <a:stretch/>
        </p:blipFill>
        <p:spPr>
          <a:xfrm>
            <a:off x="1230625" y="2381250"/>
            <a:ext cx="491650" cy="515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56" title="Design sem nome (15).png"/>
          <p:cNvPicPr preferRelativeResize="0"/>
          <p:nvPr/>
        </p:nvPicPr>
        <p:blipFill rotWithShape="1">
          <a:blip r:embed="rId3">
            <a:alphaModFix/>
          </a:blip>
          <a:srcRect l="35158" t="18897" r="36946" b="20283"/>
          <a:stretch/>
        </p:blipFill>
        <p:spPr>
          <a:xfrm>
            <a:off x="4315513" y="2381250"/>
            <a:ext cx="420701" cy="515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56" title="Design sem nome (15).png"/>
          <p:cNvPicPr preferRelativeResize="0"/>
          <p:nvPr/>
        </p:nvPicPr>
        <p:blipFill rotWithShape="1">
          <a:blip r:embed="rId3">
            <a:alphaModFix/>
          </a:blip>
          <a:srcRect l="64002" t="19686" b="19498"/>
          <a:stretch/>
        </p:blipFill>
        <p:spPr>
          <a:xfrm>
            <a:off x="7396100" y="2381250"/>
            <a:ext cx="542899" cy="5159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0" name="Google Shape;220;p56"/>
          <p:cNvCxnSpPr>
            <a:endCxn id="215" idx="1"/>
          </p:cNvCxnSpPr>
          <p:nvPr/>
        </p:nvCxnSpPr>
        <p:spPr>
          <a:xfrm rot="10800000" flipH="1">
            <a:off x="2778150" y="3139300"/>
            <a:ext cx="507900" cy="4245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rgbClr val="00984A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1" name="Google Shape;221;p56"/>
          <p:cNvCxnSpPr/>
          <p:nvPr/>
        </p:nvCxnSpPr>
        <p:spPr>
          <a:xfrm rot="10800000" flipH="1">
            <a:off x="5857950" y="3139300"/>
            <a:ext cx="507900" cy="4245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rgbClr val="0072B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2" name="Google Shape;222;p56"/>
          <p:cNvCxnSpPr>
            <a:stCxn id="217" idx="0"/>
            <a:endCxn id="223" idx="2"/>
          </p:cNvCxnSpPr>
          <p:nvPr/>
        </p:nvCxnSpPr>
        <p:spPr>
          <a:xfrm rot="-5400000">
            <a:off x="2437800" y="459600"/>
            <a:ext cx="960300" cy="2883000"/>
          </a:xfrm>
          <a:prstGeom prst="curvedConnector3">
            <a:avLst>
              <a:gd name="adj1" fmla="val 50004"/>
            </a:avLst>
          </a:prstGeom>
          <a:noFill/>
          <a:ln w="19050" cap="flat" cmpd="sng">
            <a:solidFill>
              <a:srgbClr val="00984A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24" name="Google Shape;224;p56"/>
          <p:cNvCxnSpPr>
            <a:stCxn id="216" idx="0"/>
            <a:endCxn id="225" idx="2"/>
          </p:cNvCxnSpPr>
          <p:nvPr/>
        </p:nvCxnSpPr>
        <p:spPr>
          <a:xfrm rot="5400000" flipH="1">
            <a:off x="5772150" y="430300"/>
            <a:ext cx="904800" cy="2886000"/>
          </a:xfrm>
          <a:prstGeom prst="curvedConnector3">
            <a:avLst>
              <a:gd name="adj1" fmla="val 50001"/>
            </a:avLst>
          </a:prstGeom>
          <a:noFill/>
          <a:ln w="19050" cap="flat" cmpd="sng">
            <a:solidFill>
              <a:srgbClr val="FF007F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223" name="Google Shape;223;p56"/>
          <p:cNvSpPr/>
          <p:nvPr/>
        </p:nvSpPr>
        <p:spPr>
          <a:xfrm>
            <a:off x="4087800" y="1198575"/>
            <a:ext cx="543000" cy="222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56"/>
          <p:cNvSpPr/>
          <p:nvPr/>
        </p:nvSpPr>
        <p:spPr>
          <a:xfrm>
            <a:off x="4510100" y="1198575"/>
            <a:ext cx="543000" cy="222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56"/>
          <p:cNvSpPr/>
          <p:nvPr/>
        </p:nvSpPr>
        <p:spPr>
          <a:xfrm>
            <a:off x="4306900" y="1198575"/>
            <a:ext cx="543000" cy="222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27" name="Google Shape;227;p56"/>
          <p:cNvCxnSpPr>
            <a:stCxn id="215" idx="0"/>
            <a:endCxn id="226" idx="2"/>
          </p:cNvCxnSpPr>
          <p:nvPr/>
        </p:nvCxnSpPr>
        <p:spPr>
          <a:xfrm rot="-5400000">
            <a:off x="4122750" y="1870150"/>
            <a:ext cx="904800" cy="6300"/>
          </a:xfrm>
          <a:prstGeom prst="curvedConnector3">
            <a:avLst>
              <a:gd name="adj1" fmla="val 50001"/>
            </a:avLst>
          </a:prstGeom>
          <a:noFill/>
          <a:ln w="19050" cap="flat" cmpd="sng">
            <a:solidFill>
              <a:srgbClr val="0072BC"/>
            </a:solidFill>
            <a:prstDash val="solid"/>
            <a:round/>
            <a:headEnd type="none" w="med" len="med"/>
            <a:tailEnd type="oval" w="med" len="med"/>
          </a:ln>
        </p:spPr>
      </p:cxnSp>
      <p:pic>
        <p:nvPicPr>
          <p:cNvPr id="228" name="Google Shape;228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76" y="4815973"/>
            <a:ext cx="1095373" cy="24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57"/>
          <p:cNvSpPr txBox="1"/>
          <p:nvPr/>
        </p:nvSpPr>
        <p:spPr>
          <a:xfrm>
            <a:off x="115100" y="95250"/>
            <a:ext cx="8366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2800" b="1">
                <a:solidFill>
                  <a:srgbClr val="FFFFFF"/>
                </a:solidFill>
                <a:highlight>
                  <a:srgbClr val="FF007F"/>
                </a:highlight>
                <a:latin typeface="Montserrat"/>
                <a:ea typeface="Montserrat"/>
                <a:cs typeface="Montserrat"/>
                <a:sym typeface="Montserrat"/>
              </a:rPr>
              <a:t>Gestão de DADOS EDUCACIONAIS</a:t>
            </a:r>
            <a:endParaRPr sz="2800" b="1">
              <a:solidFill>
                <a:srgbClr val="FFFFFF"/>
              </a:solidFill>
              <a:highlight>
                <a:srgbClr val="FF007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4" name="Google Shape;234;p57"/>
          <p:cNvSpPr/>
          <p:nvPr/>
        </p:nvSpPr>
        <p:spPr>
          <a:xfrm>
            <a:off x="4087800" y="1198575"/>
            <a:ext cx="543000" cy="222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57"/>
          <p:cNvSpPr/>
          <p:nvPr/>
        </p:nvSpPr>
        <p:spPr>
          <a:xfrm>
            <a:off x="4510100" y="1198575"/>
            <a:ext cx="543000" cy="222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57"/>
          <p:cNvSpPr/>
          <p:nvPr/>
        </p:nvSpPr>
        <p:spPr>
          <a:xfrm>
            <a:off x="4306900" y="1198575"/>
            <a:ext cx="543000" cy="222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7" name="Google Shape;237;p57"/>
          <p:cNvPicPr preferRelativeResize="0"/>
          <p:nvPr/>
        </p:nvPicPr>
        <p:blipFill rotWithShape="1">
          <a:blip r:embed="rId3">
            <a:alphaModFix amt="27000"/>
          </a:blip>
          <a:srcRect r="27478" b="15031"/>
          <a:stretch/>
        </p:blipFill>
        <p:spPr>
          <a:xfrm>
            <a:off x="5161350" y="1329138"/>
            <a:ext cx="3852701" cy="248522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57"/>
          <p:cNvSpPr txBox="1"/>
          <p:nvPr/>
        </p:nvSpPr>
        <p:spPr>
          <a:xfrm>
            <a:off x="5239250" y="2131725"/>
            <a:ext cx="3696900" cy="959400"/>
          </a:xfrm>
          <a:prstGeom prst="rect">
            <a:avLst/>
          </a:prstGeom>
          <a:solidFill>
            <a:srgbClr val="0D94EB">
              <a:alpha val="7879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9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368 RELATÓRIOS</a:t>
            </a:r>
            <a:endParaRPr sz="21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diferentes</a:t>
            </a:r>
            <a:endParaRPr sz="21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39" name="Google Shape;239;p57"/>
          <p:cNvSpPr txBox="1"/>
          <p:nvPr/>
        </p:nvSpPr>
        <p:spPr>
          <a:xfrm>
            <a:off x="162725" y="872075"/>
            <a:ext cx="5036400" cy="3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rgbClr val="4343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PRESENTE ESTADUAL </a:t>
            </a:r>
            <a:endParaRPr sz="220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4343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Utilizado pelos gestores como ferramenta de apoio para busca ativa dos estudantes, é atualizado diariamente</a:t>
            </a:r>
            <a:endParaRPr>
              <a:solidFill>
                <a:srgbClr val="4343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200">
                <a:solidFill>
                  <a:srgbClr val="4343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SUPER BI </a:t>
            </a:r>
            <a:endParaRPr sz="220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4343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Consolida os dados de utilização de todas plataformas, frequência, observação de sala de aula e programas de formação de professores e diretores</a:t>
            </a:r>
            <a:endParaRPr>
              <a:solidFill>
                <a:srgbClr val="4343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rgbClr val="4343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SUPER BI PLATAFORMAS</a:t>
            </a:r>
            <a:endParaRPr sz="220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4343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Acessos pormenorizados de cada plataforma</a:t>
            </a:r>
            <a:endParaRPr>
              <a:solidFill>
                <a:srgbClr val="4343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rgbClr val="4343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APRENDIZAGEM </a:t>
            </a:r>
            <a:endParaRPr sz="220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rgbClr val="4343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Possibilita o acompanhamento de todas as avaliações realizadas na rede</a:t>
            </a:r>
            <a:endParaRPr>
              <a:solidFill>
                <a:srgbClr val="4343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40" name="Google Shape;240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18676" y="95248"/>
            <a:ext cx="1095373" cy="24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5" name="Google Shape;245;p58"/>
          <p:cNvCxnSpPr/>
          <p:nvPr/>
        </p:nvCxnSpPr>
        <p:spPr>
          <a:xfrm>
            <a:off x="25791" y="2571750"/>
            <a:ext cx="9125700" cy="0"/>
          </a:xfrm>
          <a:prstGeom prst="straightConnector1">
            <a:avLst/>
          </a:prstGeom>
          <a:noFill/>
          <a:ln w="38100" cap="flat" cmpd="sng">
            <a:solidFill>
              <a:srgbClr val="42DF22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246" name="Google Shape;246;p58"/>
          <p:cNvGrpSpPr/>
          <p:nvPr/>
        </p:nvGrpSpPr>
        <p:grpSpPr>
          <a:xfrm>
            <a:off x="121300" y="760596"/>
            <a:ext cx="2693100" cy="1799875"/>
            <a:chOff x="121300" y="760596"/>
            <a:chExt cx="2693100" cy="1799875"/>
          </a:xfrm>
        </p:grpSpPr>
        <p:sp>
          <p:nvSpPr>
            <p:cNvPr id="247" name="Google Shape;247;p58"/>
            <p:cNvSpPr txBox="1"/>
            <p:nvPr/>
          </p:nvSpPr>
          <p:spPr>
            <a:xfrm>
              <a:off x="121300" y="760596"/>
              <a:ext cx="2693100" cy="94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>
                  <a:solidFill>
                    <a:srgbClr val="434343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Início com a </a:t>
              </a:r>
              <a:r>
                <a:rPr lang="pt-BR" sz="1700" b="1">
                  <a:solidFill>
                    <a:srgbClr val="FF007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Matific</a:t>
              </a:r>
              <a:endParaRPr sz="1700" b="1">
                <a:solidFill>
                  <a:srgbClr val="FF007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>
                  <a:solidFill>
                    <a:srgbClr val="434343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Público inicial 6º EF</a:t>
              </a:r>
              <a:endParaRPr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>
                  <a:solidFill>
                    <a:srgbClr val="434343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Expansão para 7º ano EF</a:t>
              </a:r>
              <a:endParaRPr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248" name="Google Shape;248;p58"/>
            <p:cNvSpPr txBox="1"/>
            <p:nvPr/>
          </p:nvSpPr>
          <p:spPr>
            <a:xfrm>
              <a:off x="181300" y="1667671"/>
              <a:ext cx="1187700" cy="89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3200">
                  <a:solidFill>
                    <a:srgbClr val="0072BC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2021</a:t>
              </a:r>
              <a:endParaRPr sz="3200">
                <a:solidFill>
                  <a:srgbClr val="0072B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>
                  <a:solidFill>
                    <a:srgbClr val="0072BC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início</a:t>
              </a:r>
              <a:endParaRPr>
                <a:solidFill>
                  <a:srgbClr val="0072B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</p:grpSp>
      <p:cxnSp>
        <p:nvCxnSpPr>
          <p:cNvPr id="249" name="Google Shape;249;p58"/>
          <p:cNvCxnSpPr/>
          <p:nvPr/>
        </p:nvCxnSpPr>
        <p:spPr>
          <a:xfrm>
            <a:off x="1467850" y="1709936"/>
            <a:ext cx="0" cy="889200"/>
          </a:xfrm>
          <a:prstGeom prst="straightConnector1">
            <a:avLst/>
          </a:prstGeom>
          <a:noFill/>
          <a:ln w="38100" cap="flat" cmpd="sng">
            <a:solidFill>
              <a:srgbClr val="42DF22"/>
            </a:solidFill>
            <a:prstDash val="dash"/>
            <a:round/>
            <a:headEnd type="oval" w="med" len="med"/>
            <a:tailEnd type="none" w="med" len="med"/>
          </a:ln>
        </p:spPr>
      </p:cxnSp>
      <p:cxnSp>
        <p:nvCxnSpPr>
          <p:cNvPr id="250" name="Google Shape;250;p58"/>
          <p:cNvCxnSpPr/>
          <p:nvPr/>
        </p:nvCxnSpPr>
        <p:spPr>
          <a:xfrm>
            <a:off x="2814400" y="2571750"/>
            <a:ext cx="0" cy="875400"/>
          </a:xfrm>
          <a:prstGeom prst="straightConnector1">
            <a:avLst/>
          </a:prstGeom>
          <a:noFill/>
          <a:ln w="38100" cap="flat" cmpd="sng">
            <a:solidFill>
              <a:srgbClr val="42DF22"/>
            </a:solidFill>
            <a:prstDash val="dash"/>
            <a:round/>
            <a:headEnd type="none" w="med" len="med"/>
            <a:tailEnd type="oval" w="med" len="med"/>
          </a:ln>
        </p:spPr>
      </p:cxnSp>
      <p:grpSp>
        <p:nvGrpSpPr>
          <p:cNvPr id="251" name="Google Shape;251;p58"/>
          <p:cNvGrpSpPr/>
          <p:nvPr/>
        </p:nvGrpSpPr>
        <p:grpSpPr>
          <a:xfrm>
            <a:off x="812800" y="2583025"/>
            <a:ext cx="4003200" cy="2308625"/>
            <a:chOff x="812800" y="2583025"/>
            <a:chExt cx="4003200" cy="2308625"/>
          </a:xfrm>
        </p:grpSpPr>
        <p:sp>
          <p:nvSpPr>
            <p:cNvPr id="252" name="Google Shape;252;p58"/>
            <p:cNvSpPr txBox="1"/>
            <p:nvPr/>
          </p:nvSpPr>
          <p:spPr>
            <a:xfrm>
              <a:off x="812800" y="3447150"/>
              <a:ext cx="4003200" cy="144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>
                  <a:solidFill>
                    <a:srgbClr val="434343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Expansão com a </a:t>
              </a:r>
              <a:r>
                <a:rPr lang="pt-BR" sz="1700" b="1">
                  <a:solidFill>
                    <a:srgbClr val="FF007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Khan Academy</a:t>
              </a:r>
              <a:r>
                <a:rPr lang="pt-BR">
                  <a:solidFill>
                    <a:srgbClr val="434343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 do </a:t>
              </a:r>
              <a:endParaRPr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>
                  <a:solidFill>
                    <a:srgbClr val="434343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8º ano EF à 3ª série EM</a:t>
              </a:r>
              <a:endParaRPr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>
                  <a:solidFill>
                    <a:srgbClr val="434343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Conteúdos alinhados ao currículo do Paraná</a:t>
              </a:r>
              <a:endParaRPr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>
                  <a:solidFill>
                    <a:srgbClr val="434343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Trilhas personalizadas de aprendizagem</a:t>
              </a:r>
              <a:endParaRPr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253" name="Google Shape;253;p58"/>
            <p:cNvSpPr txBox="1"/>
            <p:nvPr/>
          </p:nvSpPr>
          <p:spPr>
            <a:xfrm>
              <a:off x="1369000" y="2583025"/>
              <a:ext cx="1445400" cy="89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3200">
                  <a:solidFill>
                    <a:srgbClr val="0072BC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2022</a:t>
              </a:r>
              <a:endParaRPr sz="3200">
                <a:solidFill>
                  <a:srgbClr val="0072B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>
                  <a:solidFill>
                    <a:srgbClr val="0072BC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expansão</a:t>
              </a:r>
              <a:endParaRPr>
                <a:solidFill>
                  <a:srgbClr val="0072B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</p:grpSp>
      <p:cxnSp>
        <p:nvCxnSpPr>
          <p:cNvPr id="254" name="Google Shape;254;p58"/>
          <p:cNvCxnSpPr>
            <a:stCxn id="255" idx="2"/>
          </p:cNvCxnSpPr>
          <p:nvPr/>
        </p:nvCxnSpPr>
        <p:spPr>
          <a:xfrm flipH="1">
            <a:off x="4585650" y="1645800"/>
            <a:ext cx="3000" cy="931500"/>
          </a:xfrm>
          <a:prstGeom prst="straightConnector1">
            <a:avLst/>
          </a:prstGeom>
          <a:noFill/>
          <a:ln w="38100" cap="flat" cmpd="sng">
            <a:solidFill>
              <a:srgbClr val="42DF22"/>
            </a:solidFill>
            <a:prstDash val="dash"/>
            <a:round/>
            <a:headEnd type="oval" w="med" len="med"/>
            <a:tailEnd type="none" w="med" len="med"/>
          </a:ln>
        </p:spPr>
      </p:cxnSp>
      <p:cxnSp>
        <p:nvCxnSpPr>
          <p:cNvPr id="256" name="Google Shape;256;p58"/>
          <p:cNvCxnSpPr/>
          <p:nvPr/>
        </p:nvCxnSpPr>
        <p:spPr>
          <a:xfrm>
            <a:off x="6338550" y="2571750"/>
            <a:ext cx="0" cy="943800"/>
          </a:xfrm>
          <a:prstGeom prst="straightConnector1">
            <a:avLst/>
          </a:prstGeom>
          <a:noFill/>
          <a:ln w="38100" cap="flat" cmpd="sng">
            <a:solidFill>
              <a:srgbClr val="42DF22"/>
            </a:solidFill>
            <a:prstDash val="dash"/>
            <a:round/>
            <a:headEnd type="none" w="med" len="med"/>
            <a:tailEnd type="oval" w="med" len="med"/>
          </a:ln>
        </p:spPr>
      </p:cxnSp>
      <p:grpSp>
        <p:nvGrpSpPr>
          <p:cNvPr id="257" name="Google Shape;257;p58"/>
          <p:cNvGrpSpPr/>
          <p:nvPr/>
        </p:nvGrpSpPr>
        <p:grpSpPr>
          <a:xfrm>
            <a:off x="3815850" y="2563050"/>
            <a:ext cx="3992400" cy="2113950"/>
            <a:chOff x="3815850" y="2563050"/>
            <a:chExt cx="3992400" cy="2113950"/>
          </a:xfrm>
        </p:grpSpPr>
        <p:sp>
          <p:nvSpPr>
            <p:cNvPr id="258" name="Google Shape;258;p58"/>
            <p:cNvSpPr txBox="1"/>
            <p:nvPr/>
          </p:nvSpPr>
          <p:spPr>
            <a:xfrm>
              <a:off x="4868850" y="3480300"/>
              <a:ext cx="2939400" cy="119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>
                  <a:solidFill>
                    <a:srgbClr val="434343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Primeira rede a implementar em larga escala a </a:t>
              </a:r>
              <a:endParaRPr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>
                  <a:solidFill>
                    <a:srgbClr val="FF007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Inteligência Artificial</a:t>
              </a:r>
              <a:r>
                <a:rPr lang="pt-BR">
                  <a:solidFill>
                    <a:srgbClr val="434343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: Khanmigo</a:t>
              </a:r>
              <a:endParaRPr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259" name="Google Shape;259;p58"/>
            <p:cNvSpPr txBox="1"/>
            <p:nvPr/>
          </p:nvSpPr>
          <p:spPr>
            <a:xfrm>
              <a:off x="3815850" y="2563050"/>
              <a:ext cx="2522700" cy="89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3200">
                  <a:solidFill>
                    <a:srgbClr val="0072BC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2024-2025</a:t>
              </a:r>
              <a:endParaRPr sz="3200">
                <a:solidFill>
                  <a:srgbClr val="0072B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>
                  <a:solidFill>
                    <a:srgbClr val="0072BC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ampliação</a:t>
              </a:r>
              <a:endParaRPr>
                <a:solidFill>
                  <a:srgbClr val="0072B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</p:grpSp>
      <p:grpSp>
        <p:nvGrpSpPr>
          <p:cNvPr id="260" name="Google Shape;260;p58"/>
          <p:cNvGrpSpPr/>
          <p:nvPr/>
        </p:nvGrpSpPr>
        <p:grpSpPr>
          <a:xfrm>
            <a:off x="2974650" y="201300"/>
            <a:ext cx="3228000" cy="2337300"/>
            <a:chOff x="2974650" y="201300"/>
            <a:chExt cx="3228000" cy="2337300"/>
          </a:xfrm>
        </p:grpSpPr>
        <p:sp>
          <p:nvSpPr>
            <p:cNvPr id="255" name="Google Shape;255;p58"/>
            <p:cNvSpPr txBox="1"/>
            <p:nvPr/>
          </p:nvSpPr>
          <p:spPr>
            <a:xfrm>
              <a:off x="2974650" y="201300"/>
              <a:ext cx="3228000" cy="144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>
                  <a:solidFill>
                    <a:srgbClr val="434343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Consolidação do Programa</a:t>
              </a:r>
              <a:endParaRPr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>
                  <a:solidFill>
                    <a:srgbClr val="434343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Atuação de </a:t>
              </a:r>
              <a:r>
                <a:rPr lang="pt-BR" sz="1700" b="1">
                  <a:solidFill>
                    <a:srgbClr val="FF007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Embaixadores</a:t>
              </a:r>
              <a:r>
                <a:rPr lang="pt-BR">
                  <a:solidFill>
                    <a:srgbClr val="434343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 nos Núcleos Regionais de Educação</a:t>
              </a:r>
              <a:endParaRPr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>
                  <a:solidFill>
                    <a:srgbClr val="434343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Uso de dados educacionais</a:t>
              </a:r>
              <a:endParaRPr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261" name="Google Shape;261;p58"/>
            <p:cNvSpPr txBox="1"/>
            <p:nvPr/>
          </p:nvSpPr>
          <p:spPr>
            <a:xfrm>
              <a:off x="3090800" y="1645800"/>
              <a:ext cx="1445400" cy="89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3200">
                  <a:solidFill>
                    <a:srgbClr val="0072BC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2023</a:t>
              </a:r>
              <a:endParaRPr sz="3200">
                <a:solidFill>
                  <a:srgbClr val="0072B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>
                  <a:solidFill>
                    <a:srgbClr val="0072BC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consolidação</a:t>
              </a:r>
              <a:endParaRPr>
                <a:solidFill>
                  <a:srgbClr val="0072B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</p:grpSp>
      <p:cxnSp>
        <p:nvCxnSpPr>
          <p:cNvPr id="262" name="Google Shape;262;p58"/>
          <p:cNvCxnSpPr/>
          <p:nvPr/>
        </p:nvCxnSpPr>
        <p:spPr>
          <a:xfrm flipH="1">
            <a:off x="7966345" y="1612650"/>
            <a:ext cx="3000" cy="931500"/>
          </a:xfrm>
          <a:prstGeom prst="straightConnector1">
            <a:avLst/>
          </a:prstGeom>
          <a:noFill/>
          <a:ln w="38100" cap="flat" cmpd="sng">
            <a:solidFill>
              <a:srgbClr val="42DF22"/>
            </a:solidFill>
            <a:prstDash val="dash"/>
            <a:round/>
            <a:headEnd type="oval" w="med" len="med"/>
            <a:tailEnd type="none" w="med" len="med"/>
          </a:ln>
        </p:spPr>
      </p:cxnSp>
      <p:grpSp>
        <p:nvGrpSpPr>
          <p:cNvPr id="263" name="Google Shape;263;p58"/>
          <p:cNvGrpSpPr/>
          <p:nvPr/>
        </p:nvGrpSpPr>
        <p:grpSpPr>
          <a:xfrm>
            <a:off x="6292258" y="441450"/>
            <a:ext cx="2842942" cy="2097150"/>
            <a:chOff x="6292258" y="441450"/>
            <a:chExt cx="2842942" cy="2097150"/>
          </a:xfrm>
        </p:grpSpPr>
        <p:sp>
          <p:nvSpPr>
            <p:cNvPr id="264" name="Google Shape;264;p58"/>
            <p:cNvSpPr txBox="1"/>
            <p:nvPr/>
          </p:nvSpPr>
          <p:spPr>
            <a:xfrm>
              <a:off x="6329600" y="441450"/>
              <a:ext cx="2805600" cy="118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>
                  <a:solidFill>
                    <a:srgbClr val="434343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“Ano da Matemática”</a:t>
              </a:r>
              <a:endParaRPr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>
                  <a:solidFill>
                    <a:srgbClr val="434343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Foco na Recomposição da aprendizagem</a:t>
              </a:r>
              <a:endParaRPr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>
                  <a:solidFill>
                    <a:srgbClr val="FF007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Piloto Khan Academy</a:t>
              </a:r>
              <a:endParaRPr sz="1700" b="1">
                <a:solidFill>
                  <a:srgbClr val="FF007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65" name="Google Shape;265;p58"/>
            <p:cNvSpPr txBox="1"/>
            <p:nvPr/>
          </p:nvSpPr>
          <p:spPr>
            <a:xfrm>
              <a:off x="6292258" y="1645800"/>
              <a:ext cx="1683900" cy="89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3200">
                  <a:solidFill>
                    <a:srgbClr val="0072BC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2026</a:t>
              </a:r>
              <a:endParaRPr sz="3200">
                <a:solidFill>
                  <a:srgbClr val="0072B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>
                  <a:solidFill>
                    <a:srgbClr val="0072BC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fortalecimento</a:t>
              </a:r>
              <a:endParaRPr>
                <a:solidFill>
                  <a:srgbClr val="0072B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</p:grpSp>
      <p:pic>
        <p:nvPicPr>
          <p:cNvPr id="266" name="Google Shape;266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26" y="64148"/>
            <a:ext cx="1095373" cy="24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1110</Words>
  <Application>Microsoft Office PowerPoint</Application>
  <PresentationFormat>Apresentação na tela (16:9)</PresentationFormat>
  <Paragraphs>189</Paragraphs>
  <Slides>20</Slides>
  <Notes>20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20</vt:i4>
      </vt:variant>
    </vt:vector>
  </HeadingPairs>
  <TitlesOfParts>
    <vt:vector size="28" baseType="lpstr">
      <vt:lpstr>Montserrat ExtraBold</vt:lpstr>
      <vt:lpstr>Arial</vt:lpstr>
      <vt:lpstr>Montserrat SemiBold</vt:lpstr>
      <vt:lpstr>Montserrat</vt:lpstr>
      <vt:lpstr>Calibri</vt:lpstr>
      <vt:lpstr>Montserrat Medium</vt:lpstr>
      <vt:lpstr>Simple Light</vt:lpstr>
      <vt:lpstr>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Thais Righetto</dc:creator>
  <cp:lastModifiedBy>Thais Righetto</cp:lastModifiedBy>
  <cp:revision>1</cp:revision>
  <dcterms:modified xsi:type="dcterms:W3CDTF">2026-05-19T17:51:25Z</dcterms:modified>
</cp:coreProperties>
</file>